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3" r:id="rId4"/>
    <p:sldId id="257" r:id="rId5"/>
    <p:sldId id="272" r:id="rId6"/>
    <p:sldId id="275" r:id="rId7"/>
    <p:sldId id="265" r:id="rId8"/>
    <p:sldId id="266" r:id="rId9"/>
    <p:sldId id="260" r:id="rId10"/>
    <p:sldId id="267" r:id="rId11"/>
    <p:sldId id="268" r:id="rId12"/>
    <p:sldId id="279" r:id="rId13"/>
    <p:sldId id="283" r:id="rId14"/>
    <p:sldId id="280" r:id="rId15"/>
    <p:sldId id="281" r:id="rId16"/>
    <p:sldId id="282" r:id="rId17"/>
    <p:sldId id="274" r:id="rId18"/>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9" autoAdjust="0"/>
    <p:restoredTop sz="94608" autoAdjust="0"/>
  </p:normalViewPr>
  <p:slideViewPr>
    <p:cSldViewPr showGuides="1">
      <p:cViewPr varScale="1">
        <p:scale>
          <a:sx n="65" d="100"/>
          <a:sy n="65" d="100"/>
        </p:scale>
        <p:origin x="700" y="60"/>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sz="3600" b="1" i="0">
                <a:solidFill>
                  <a:srgbClr val="2E78C4"/>
                </a:solidFill>
                <a:latin typeface="Arial" panose="020B0604020202020204"/>
                <a:cs typeface="Arial" panose="020B0604020202020204"/>
              </a:defRPr>
            </a:lvl1pPr>
          </a:lstStyle>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2400" b="0" i="0">
                <a:solidFill>
                  <a:schemeClr val="bg1"/>
                </a:solidFill>
                <a:latin typeface="Arial MT"/>
                <a:cs typeface="Arial MT"/>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2E78C4"/>
                </a:solidFill>
                <a:latin typeface="Arial" panose="020B0604020202020204"/>
                <a:cs typeface="Arial" panose="020B0604020202020204"/>
              </a:defRPr>
            </a:lvl1pPr>
          </a:lstStyle>
          <a:p/>
        </p:txBody>
      </p:sp>
      <p:sp>
        <p:nvSpPr>
          <p:cNvPr id="3" name="Holder 3"/>
          <p:cNvSpPr>
            <a:spLocks noGrp="1"/>
          </p:cNvSpPr>
          <p:nvPr>
            <p:ph type="body" idx="1"/>
          </p:nvPr>
        </p:nvSpPr>
        <p:spPr/>
        <p:txBody>
          <a:bodyPr lIns="0" tIns="0" rIns="0" bIns="0"/>
          <a:lstStyle>
            <a:lvl1pPr>
              <a:defRPr sz="2400" b="0" i="0">
                <a:solidFill>
                  <a:schemeClr val="bg1"/>
                </a:solidFill>
                <a:latin typeface="Arial MT"/>
                <a:cs typeface="Arial MT"/>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2E78C4"/>
                </a:solidFill>
                <a:latin typeface="Arial" panose="020B0604020202020204"/>
                <a:cs typeface="Arial" panose="020B0604020202020204"/>
              </a:defRPr>
            </a:lvl1pPr>
          </a:lstStyle>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showMasterSp="0">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1999" cy="6857999"/>
          </a:xfrm>
          <a:prstGeom prst="rect">
            <a:avLst/>
          </a:prstGeom>
        </p:spPr>
      </p:pic>
      <p:pic>
        <p:nvPicPr>
          <p:cNvPr id="17" name="bg object 17"/>
          <p:cNvPicPr/>
          <p:nvPr/>
        </p:nvPicPr>
        <p:blipFill>
          <a:blip r:embed="rId3" cstate="print"/>
          <a:stretch>
            <a:fillRect/>
          </a:stretch>
        </p:blipFill>
        <p:spPr>
          <a:xfrm>
            <a:off x="467677" y="381888"/>
            <a:ext cx="2067941" cy="620267"/>
          </a:xfrm>
          <a:prstGeom prst="rect">
            <a:avLst/>
          </a:prstGeom>
        </p:spPr>
      </p:pic>
      <p:sp>
        <p:nvSpPr>
          <p:cNvPr id="2" name="Holder 2"/>
          <p:cNvSpPr>
            <a:spLocks noGrp="1"/>
          </p:cNvSpPr>
          <p:nvPr>
            <p:ph type="title"/>
          </p:nvPr>
        </p:nvSpPr>
        <p:spPr/>
        <p:txBody>
          <a:bodyPr lIns="0" tIns="0" rIns="0" bIns="0"/>
          <a:lstStyle>
            <a:lvl1pPr>
              <a:defRPr sz="3600" b="1" i="0">
                <a:solidFill>
                  <a:srgbClr val="2E78C4"/>
                </a:solidFill>
                <a:latin typeface="Arial" panose="020B0604020202020204"/>
                <a:cs typeface="Arial" panose="020B0604020202020204"/>
              </a:defRPr>
            </a:lvl1pPr>
          </a:lstStyle>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0" y="-29210"/>
            <a:ext cx="12192000" cy="1117574"/>
          </a:xfrm>
          <a:prstGeom prst="rect">
            <a:avLst/>
          </a:prstGeom>
        </p:spPr>
        <p:txBody>
          <a:bodyPr wrap="square" lIns="0" tIns="0" rIns="0" bIns="0">
            <a:spAutoFit/>
          </a:bodyPr>
          <a:lstStyle>
            <a:lvl1pPr>
              <a:defRPr sz="3600" b="1" i="0">
                <a:solidFill>
                  <a:srgbClr val="2E78C4"/>
                </a:solidFill>
                <a:latin typeface="Arial" panose="020B0604020202020204"/>
                <a:cs typeface="Arial" panose="020B0604020202020204"/>
              </a:defRPr>
            </a:lvl1pPr>
          </a:lstStyle>
          <a:p/>
        </p:txBody>
      </p:sp>
      <p:sp>
        <p:nvSpPr>
          <p:cNvPr id="3" name="Holder 3"/>
          <p:cNvSpPr>
            <a:spLocks noGrp="1"/>
          </p:cNvSpPr>
          <p:nvPr>
            <p:ph type="body" idx="1"/>
          </p:nvPr>
        </p:nvSpPr>
        <p:spPr>
          <a:xfrm>
            <a:off x="285699" y="1482354"/>
            <a:ext cx="6807200" cy="3587115"/>
          </a:xfrm>
          <a:prstGeom prst="rect">
            <a:avLst/>
          </a:prstGeom>
        </p:spPr>
        <p:txBody>
          <a:bodyPr wrap="square" lIns="0" tIns="0" rIns="0" bIns="0">
            <a:spAutoFit/>
          </a:bodyPr>
          <a:lstStyle>
            <a:lvl1pPr>
              <a:defRPr sz="2400" b="0" i="0">
                <a:solidFill>
                  <a:schemeClr val="bg1"/>
                </a:solidFill>
                <a:latin typeface="Arial MT"/>
                <a:cs typeface="Arial MT"/>
              </a:defRPr>
            </a:lvl1pPr>
          </a:lstStyle>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jpeg"/><Relationship Id="rId1"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jpeg"/><Relationship Id="rId1" Type="http://schemas.openxmlformats.org/officeDocument/2006/relationships/image" Target="../media/image15.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7.png"/><Relationship Id="rId2" Type="http://schemas.microsoft.com/office/2007/relationships/media" Target="../media/media1.mp4"/><Relationship Id="rId1" Type="http://schemas.openxmlformats.org/officeDocument/2006/relationships/video" Target="../media/media1.mp4"/></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object 6"/>
          <p:cNvPicPr/>
          <p:nvPr/>
        </p:nvPicPr>
        <p:blipFill>
          <a:blip r:embed="rId1" cstate="print"/>
          <a:stretch>
            <a:fillRect/>
          </a:stretch>
        </p:blipFill>
        <p:spPr>
          <a:xfrm>
            <a:off x="472757" y="381888"/>
            <a:ext cx="1737043" cy="620267"/>
          </a:xfrm>
          <a:prstGeom prst="rect">
            <a:avLst/>
          </a:prstGeom>
        </p:spPr>
      </p:pic>
      <p:sp>
        <p:nvSpPr>
          <p:cNvPr id="8" name="object 8"/>
          <p:cNvSpPr txBox="1">
            <a:spLocks noGrp="1"/>
          </p:cNvSpPr>
          <p:nvPr>
            <p:ph type="title"/>
          </p:nvPr>
        </p:nvSpPr>
        <p:spPr>
          <a:xfrm>
            <a:off x="381000" y="1447800"/>
            <a:ext cx="3505200" cy="628377"/>
          </a:xfrm>
          <a:prstGeom prst="rect">
            <a:avLst/>
          </a:prstGeom>
        </p:spPr>
        <p:txBody>
          <a:bodyPr vert="horz" wrap="square" lIns="0" tIns="12700" rIns="0" bIns="0" rtlCol="0">
            <a:spAutoFit/>
          </a:bodyPr>
          <a:lstStyle/>
          <a:p>
            <a:pPr marL="12700" marR="5080">
              <a:spcBef>
                <a:spcPts val="100"/>
              </a:spcBef>
            </a:pP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Team Name: Team A3</a:t>
            </a:r>
            <a:endParaRPr sz="2000" dirty="0">
              <a:solidFill>
                <a:schemeClr val="tx1"/>
              </a:solidFill>
            </a:endParaRPr>
          </a:p>
        </p:txBody>
      </p:sp>
      <p:sp>
        <p:nvSpPr>
          <p:cNvPr id="9" name="object 9"/>
          <p:cNvSpPr txBox="1"/>
          <p:nvPr/>
        </p:nvSpPr>
        <p:spPr>
          <a:xfrm>
            <a:off x="152400" y="6172200"/>
            <a:ext cx="2229231" cy="1184940"/>
          </a:xfrm>
          <a:prstGeom prst="rect">
            <a:avLst/>
          </a:prstGeom>
        </p:spPr>
        <p:txBody>
          <a:bodyPr vert="horz" wrap="square" lIns="0" tIns="12700" rIns="0" bIns="0" rtlCol="0">
            <a:spAutoFit/>
          </a:bodyPr>
          <a:lstStyle/>
          <a:p>
            <a:pPr marL="12700">
              <a:lnSpc>
                <a:spcPct val="100000"/>
              </a:lnSpc>
              <a:spcBef>
                <a:spcPts val="100"/>
              </a:spcBef>
            </a:pPr>
            <a:endParaRPr lang="en-US" sz="1200" spc="-20" dirty="0">
              <a:solidFill>
                <a:srgbClr val="000047"/>
              </a:solidFill>
              <a:latin typeface="Arial MT"/>
              <a:cs typeface="Arial MT"/>
            </a:endParaRPr>
          </a:p>
          <a:p>
            <a:pPr marL="12700">
              <a:lnSpc>
                <a:spcPct val="100000"/>
              </a:lnSpc>
              <a:spcBef>
                <a:spcPts val="100"/>
              </a:spcBef>
            </a:pPr>
            <a:endParaRPr lang="en-US" sz="1200" spc="-20" dirty="0">
              <a:solidFill>
                <a:srgbClr val="000047"/>
              </a:solidFill>
              <a:latin typeface="Arial MT"/>
              <a:cs typeface="Arial MT"/>
            </a:endParaRPr>
          </a:p>
          <a:p>
            <a:pPr marL="12700">
              <a:lnSpc>
                <a:spcPct val="100000"/>
              </a:lnSpc>
              <a:spcBef>
                <a:spcPts val="100"/>
              </a:spcBef>
            </a:pPr>
            <a:endParaRPr lang="en-US" sz="1200" spc="-20" dirty="0">
              <a:solidFill>
                <a:srgbClr val="000047"/>
              </a:solidFill>
              <a:latin typeface="Arial MT"/>
              <a:cs typeface="Arial MT"/>
            </a:endParaRPr>
          </a:p>
          <a:p>
            <a:pPr marL="12700">
              <a:lnSpc>
                <a:spcPct val="100000"/>
              </a:lnSpc>
              <a:spcBef>
                <a:spcPts val="100"/>
              </a:spcBef>
            </a:pPr>
            <a:endParaRPr lang="en-US" sz="1200" spc="-20" dirty="0">
              <a:solidFill>
                <a:srgbClr val="000047"/>
              </a:solidFill>
              <a:latin typeface="Arial MT"/>
              <a:cs typeface="Arial MT"/>
            </a:endParaRPr>
          </a:p>
          <a:p>
            <a:pPr marL="12700">
              <a:lnSpc>
                <a:spcPct val="100000"/>
              </a:lnSpc>
              <a:spcBef>
                <a:spcPts val="100"/>
              </a:spcBef>
            </a:pPr>
            <a:endParaRPr lang="en-US" sz="1200" spc="-20" dirty="0">
              <a:solidFill>
                <a:srgbClr val="000047"/>
              </a:solidFill>
              <a:latin typeface="Arial MT"/>
              <a:cs typeface="Arial MT"/>
            </a:endParaRPr>
          </a:p>
          <a:p>
            <a:pPr marL="12700">
              <a:lnSpc>
                <a:spcPct val="100000"/>
              </a:lnSpc>
              <a:spcBef>
                <a:spcPts val="100"/>
              </a:spcBef>
            </a:pPr>
            <a:endParaRPr sz="1200" dirty="0">
              <a:latin typeface="Arial MT"/>
              <a:cs typeface="Arial MT"/>
            </a:endParaRPr>
          </a:p>
        </p:txBody>
      </p:sp>
      <p:pic>
        <p:nvPicPr>
          <p:cNvPr id="12" name="object 2"/>
          <p:cNvPicPr/>
          <p:nvPr/>
        </p:nvPicPr>
        <p:blipFill>
          <a:blip r:embed="rId2" cstate="print"/>
          <a:stretch>
            <a:fillRect/>
          </a:stretch>
        </p:blipFill>
        <p:spPr>
          <a:xfrm>
            <a:off x="10363200" y="-3"/>
            <a:ext cx="1828800" cy="6858003"/>
          </a:xfrm>
          <a:prstGeom prst="rect">
            <a:avLst/>
          </a:prstGeom>
        </p:spPr>
      </p:pic>
      <p:sp>
        <p:nvSpPr>
          <p:cNvPr id="14337" name="Rectangle 1"/>
          <p:cNvSpPr>
            <a:spLocks noChangeArrowheads="1"/>
          </p:cNvSpPr>
          <p:nvPr/>
        </p:nvSpPr>
        <p:spPr bwMode="auto">
          <a:xfrm>
            <a:off x="2514600" y="0"/>
            <a:ext cx="7848600" cy="1754326"/>
          </a:xfrm>
          <a:prstGeom prst="rect">
            <a:avLst/>
          </a:prstGeom>
          <a:noFill/>
          <a:ln w="9525">
            <a:noFill/>
            <a:miter lim="800000"/>
          </a:ln>
          <a:effectLst/>
        </p:spPr>
        <p:txBody>
          <a:bodyPr vert="horz" wrap="square" lIns="91440" tIns="45720" rIns="91440" bIns="45720" numCol="1" anchor="ctr" anchorCtr="0" compatLnSpc="1">
            <a:spAutoFit/>
          </a:bodyPr>
          <a:lstStyle/>
          <a:p>
            <a:pPr marL="0" marR="0" lvl="0" indent="0" algn="ctr" defTabSz="914400" rtl="0" eaLnBrk="0" fontAlgn="base" latinLnBrk="0" hangingPunct="0">
              <a:lnSpc>
                <a:spcPct val="100000"/>
              </a:lnSpc>
              <a:spcBef>
                <a:spcPct val="0"/>
              </a:spcBef>
              <a:spcAft>
                <a:spcPct val="0"/>
              </a:spcAft>
              <a:buClrTx/>
              <a:buSzTx/>
              <a:buFontTx/>
              <a:buNone/>
            </a:pPr>
            <a:endParaRPr lang="en-US" sz="3200" b="1" u="sng" dirty="0">
              <a:solidFill>
                <a:srgbClr val="1B1B1C"/>
              </a:solidFill>
              <a:latin typeface="Arial" panose="020B0604020202020204" pitchFamily="34" charset="0"/>
              <a:ea typeface="Times New Roman" panose="02020603050405020304" pitchFamily="18" charset="0"/>
              <a:cs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pPr>
            <a:r>
              <a:rPr kumimoji="0" lang="en-US" sz="3000" b="1"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Cognizant NPN</a:t>
            </a:r>
            <a:r>
              <a:rPr kumimoji="0" lang="en-US" sz="3000" b="1" i="0" u="none" strike="noStrike" cap="none" normalizeH="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AI HACKATHON</a:t>
            </a:r>
            <a:endParaRPr kumimoji="0" lang="en-US" sz="3000" b="1" i="0" u="none" strike="noStrike" cap="none" normalizeH="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pPr>
            <a:endParaRPr kumimoji="0" lang="en-US" sz="2600" b="1" i="0" u="none" strike="noStrike" cap="none" normalizeH="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IN" sz="1800" b="1" dirty="0"/>
              <a:t>                      </a:t>
            </a:r>
            <a:r>
              <a:rPr lang="en-IN" sz="2000" b="1" dirty="0"/>
              <a:t>PRICE PLAN RECOMMENDATION</a:t>
            </a:r>
            <a:endParaRPr kumimoji="0" lang="en-US" sz="2000" b="0" i="0" u="none" strike="noStrike" cap="none" normalizeH="0" baseline="0" dirty="0">
              <a:ln>
                <a:noFill/>
              </a:ln>
              <a:solidFill>
                <a:schemeClr val="accent1"/>
              </a:solidFill>
              <a:effectLst/>
              <a:latin typeface="Times New Roman" panose="02020603050405020304" pitchFamily="18" charset="0"/>
              <a:cs typeface="Times New Roman" panose="02020603050405020304" pitchFamily="18" charset="0"/>
            </a:endParaRPr>
          </a:p>
        </p:txBody>
      </p:sp>
      <p:sp>
        <p:nvSpPr>
          <p:cNvPr id="13" name="Rectangle 12"/>
          <p:cNvSpPr/>
          <p:nvPr/>
        </p:nvSpPr>
        <p:spPr>
          <a:xfrm>
            <a:off x="304800" y="2209800"/>
            <a:ext cx="6458897" cy="400110"/>
          </a:xfrm>
          <a:prstGeom prst="rect">
            <a:avLst/>
          </a:prstGeom>
        </p:spPr>
        <p:txBody>
          <a:bodyPr wrap="square">
            <a:spAutoFit/>
          </a:bodyPr>
          <a:lstStyle/>
          <a:p>
            <a:r>
              <a:rPr lang="en-US" sz="2000" b="1" dirty="0">
                <a:solidFill>
                  <a:schemeClr val="tx1"/>
                </a:solidFill>
                <a:latin typeface="Times New Roman" panose="02020603050405020304" pitchFamily="18" charset="0"/>
                <a:cs typeface="Times New Roman" panose="02020603050405020304" pitchFamily="18" charset="0"/>
              </a:rPr>
              <a:t>Team Members</a:t>
            </a:r>
            <a:endParaRPr lang="en-US" sz="2000" b="1" dirty="0"/>
          </a:p>
        </p:txBody>
      </p:sp>
      <p:sp>
        <p:nvSpPr>
          <p:cNvPr id="3" name="TextBox 2"/>
          <p:cNvSpPr txBox="1"/>
          <p:nvPr/>
        </p:nvSpPr>
        <p:spPr>
          <a:xfrm>
            <a:off x="8496300" y="5322075"/>
            <a:ext cx="3733800" cy="1168400"/>
          </a:xfrm>
          <a:prstGeom prst="rect">
            <a:avLst/>
          </a:prstGeom>
          <a:noFill/>
        </p:spPr>
        <p:txBody>
          <a:bodyPr wrap="square">
            <a:spAutoFit/>
          </a:bodyPr>
          <a:lstStyle/>
          <a:p>
            <a:pPr>
              <a:buNone/>
            </a:pPr>
            <a:r>
              <a:rPr lang="en-IN" sz="1400" b="1" dirty="0">
                <a:solidFill>
                  <a:srgbClr val="051838"/>
                </a:solidFill>
                <a:effectLst/>
                <a:latin typeface="Times New Roman" panose="02020603050405020304" pitchFamily="18" charset="0"/>
                <a:cs typeface="Times New Roman" panose="02020603050405020304" pitchFamily="18" charset="0"/>
              </a:rPr>
              <a:t>COGNIZANT MENTOR: </a:t>
            </a:r>
            <a:endParaRPr lang="en-IN" sz="1400" dirty="0">
              <a:latin typeface="Times New Roman" panose="02020603050405020304" pitchFamily="18" charset="0"/>
              <a:cs typeface="Times New Roman" panose="02020603050405020304" pitchFamily="18" charset="0"/>
            </a:endParaRPr>
          </a:p>
          <a:p>
            <a:pPr>
              <a:buNone/>
            </a:pPr>
            <a:r>
              <a:rPr lang="en-IN" sz="1400" dirty="0">
                <a:solidFill>
                  <a:srgbClr val="051838"/>
                </a:solidFill>
                <a:effectLst/>
                <a:latin typeface="Times New Roman" panose="02020603050405020304" pitchFamily="18" charset="0"/>
                <a:cs typeface="Times New Roman" panose="02020603050405020304" pitchFamily="18" charset="0"/>
              </a:rPr>
              <a:t>Katari Rajesh </a:t>
            </a:r>
            <a:endParaRPr lang="en-IN" sz="1400" dirty="0">
              <a:solidFill>
                <a:srgbClr val="051838"/>
              </a:solidFill>
              <a:effectLst/>
              <a:latin typeface="Times New Roman" panose="02020603050405020304" pitchFamily="18" charset="0"/>
              <a:cs typeface="Times New Roman" panose="02020603050405020304" pitchFamily="18" charset="0"/>
            </a:endParaRPr>
          </a:p>
          <a:p>
            <a:pPr>
              <a:buNone/>
            </a:pPr>
            <a:endParaRPr lang="en-IN" sz="1400" dirty="0">
              <a:latin typeface="Times New Roman" panose="02020603050405020304" pitchFamily="18" charset="0"/>
              <a:cs typeface="Times New Roman" panose="02020603050405020304" pitchFamily="18" charset="0"/>
            </a:endParaRPr>
          </a:p>
          <a:p>
            <a:pPr>
              <a:buNone/>
            </a:pPr>
            <a:r>
              <a:rPr lang="en-IN" sz="1400" b="1" dirty="0">
                <a:solidFill>
                  <a:srgbClr val="051838"/>
                </a:solidFill>
                <a:effectLst/>
                <a:latin typeface="Times New Roman" panose="02020603050405020304" pitchFamily="18" charset="0"/>
                <a:cs typeface="Times New Roman" panose="02020603050405020304" pitchFamily="18" charset="0"/>
              </a:rPr>
              <a:t>MREC MENTOR: </a:t>
            </a:r>
            <a:endParaRPr lang="en-IN" sz="1400" dirty="0">
              <a:latin typeface="Times New Roman" panose="02020603050405020304" pitchFamily="18" charset="0"/>
              <a:cs typeface="Times New Roman" panose="02020603050405020304" pitchFamily="18" charset="0"/>
            </a:endParaRPr>
          </a:p>
          <a:p>
            <a:pPr>
              <a:buNone/>
            </a:pPr>
            <a:r>
              <a:rPr lang="en-IN" sz="1400" dirty="0">
                <a:solidFill>
                  <a:srgbClr val="051838"/>
                </a:solidFill>
                <a:effectLst/>
                <a:latin typeface="Times New Roman" panose="02020603050405020304" pitchFamily="18" charset="0"/>
                <a:cs typeface="Times New Roman" panose="02020603050405020304" pitchFamily="18" charset="0"/>
              </a:rPr>
              <a:t>K V Vara Prasad</a:t>
            </a:r>
            <a:endParaRPr lang="en-IN" sz="1400" dirty="0">
              <a:latin typeface="Times New Roman" panose="02020603050405020304" pitchFamily="18" charset="0"/>
              <a:cs typeface="Times New Roman" panose="02020603050405020304" pitchFamily="18" charset="0"/>
            </a:endParaRPr>
          </a:p>
        </p:txBody>
      </p:sp>
      <p:graphicFrame>
        <p:nvGraphicFramePr>
          <p:cNvPr id="2" name="Table 1"/>
          <p:cNvGraphicFramePr>
            <a:graphicFrameLocks noGrp="1"/>
          </p:cNvGraphicFramePr>
          <p:nvPr/>
        </p:nvGraphicFramePr>
        <p:xfrm>
          <a:off x="495300" y="2546401"/>
          <a:ext cx="7734300" cy="4037330"/>
        </p:xfrm>
        <a:graphic>
          <a:graphicData uri="http://schemas.openxmlformats.org/drawingml/2006/table">
            <a:tbl>
              <a:tblPr firstRow="1" bandRow="1">
                <a:tableStyleId>{5C22544A-7EE6-4342-B048-85BDC9FD1C3A}</a:tableStyleId>
              </a:tblPr>
              <a:tblGrid>
                <a:gridCol w="3867150"/>
                <a:gridCol w="3867150"/>
              </a:tblGrid>
              <a:tr h="505767">
                <a:tc>
                  <a:txBody>
                    <a:bodyPr/>
                    <a:lstStyle/>
                    <a:p>
                      <a:r>
                        <a:rPr lang="en-US" b="1" dirty="0">
                          <a:latin typeface="Times New Roman" panose="02020603050405020304" pitchFamily="18" charset="0"/>
                          <a:cs typeface="Times New Roman" panose="02020603050405020304" pitchFamily="18" charset="0"/>
                        </a:rPr>
                        <a:t>Member Name </a:t>
                      </a:r>
                      <a:endParaRPr lang="en-IN" dirty="0"/>
                    </a:p>
                  </a:txBody>
                  <a:tcPr/>
                </a:tc>
                <a:tc>
                  <a:txBody>
                    <a:bodyPr/>
                    <a:lstStyle/>
                    <a:p>
                      <a:r>
                        <a:rPr lang="en-US" b="1" dirty="0">
                          <a:latin typeface="Times New Roman" panose="02020603050405020304" pitchFamily="18" charset="0"/>
                          <a:cs typeface="Times New Roman" panose="02020603050405020304" pitchFamily="18" charset="0"/>
                        </a:rPr>
                        <a:t>Role</a:t>
                      </a:r>
                      <a:endParaRPr lang="en-IN" dirty="0"/>
                    </a:p>
                  </a:txBody>
                  <a:tcPr/>
                </a:tc>
              </a:tr>
              <a:tr h="739619">
                <a:tc>
                  <a:txBody>
                    <a:bodyPr/>
                    <a:lstStyle/>
                    <a:p>
                      <a:pPr marL="0" marR="0" lvl="0" indent="0" algn="l" defTabSz="914400" eaLnBrk="1" fontAlgn="auto" latinLnBrk="0" hangingPunct="1">
                        <a:lnSpc>
                          <a:spcPct val="100000"/>
                        </a:lnSpc>
                        <a:spcBef>
                          <a:spcPts val="0"/>
                        </a:spcBef>
                        <a:spcAft>
                          <a:spcPts val="0"/>
                        </a:spcAft>
                        <a:buClrTx/>
                        <a:buSzTx/>
                        <a:buFontTx/>
                        <a:buNone/>
                        <a:defRPr/>
                      </a:pPr>
                      <a:r>
                        <a:rPr lang="en-US" dirty="0">
                          <a:latin typeface="Times New Roman" panose="02020603050405020304" pitchFamily="18" charset="0"/>
                          <a:cs typeface="Times New Roman" panose="02020603050405020304" pitchFamily="18" charset="0"/>
                        </a:rPr>
                        <a:t> KHUSHI THAKUR                                                     </a:t>
                      </a:r>
                      <a:endParaRPr lang="en-IN" dirty="0"/>
                    </a:p>
                  </a:txBody>
                  <a:tcPr/>
                </a:tc>
                <a:tc>
                  <a:txBody>
                    <a:bodyPr/>
                    <a:lstStyle/>
                    <a:p>
                      <a:pPr marL="0" marR="0" lvl="0" indent="0" algn="l" defTabSz="914400" eaLnBrk="1" fontAlgn="auto" latinLnBrk="0" hangingPunct="1">
                        <a:lnSpc>
                          <a:spcPct val="100000"/>
                        </a:lnSpc>
                        <a:spcBef>
                          <a:spcPts val="0"/>
                        </a:spcBef>
                        <a:spcAft>
                          <a:spcPts val="0"/>
                        </a:spcAft>
                        <a:buClrTx/>
                        <a:buSzTx/>
                        <a:buFontTx/>
                        <a:buNone/>
                        <a:defRPr/>
                      </a:pPr>
                      <a:r>
                        <a:rPr lang="en-US" dirty="0">
                          <a:latin typeface="Times New Roman" panose="02020603050405020304" pitchFamily="18" charset="0"/>
                          <a:cs typeface="Times New Roman" panose="02020603050405020304" pitchFamily="18" charset="0"/>
                        </a:rPr>
                        <a:t>  UI development(FRONTEND)</a:t>
                      </a:r>
                      <a:endParaRPr lang="en-US" dirty="0">
                        <a:latin typeface="Times New Roman" panose="02020603050405020304" pitchFamily="18" charset="0"/>
                        <a:cs typeface="Times New Roman" panose="02020603050405020304" pitchFamily="18" charset="0"/>
                      </a:endParaRPr>
                    </a:p>
                    <a:p>
                      <a:endParaRPr lang="en-IN" dirty="0"/>
                    </a:p>
                  </a:txBody>
                  <a:tcPr/>
                </a:tc>
              </a:tr>
              <a:tr h="389890">
                <a:tc>
                  <a:txBody>
                    <a:bodyPr/>
                    <a:lstStyle/>
                    <a:p>
                      <a:r>
                        <a:rPr lang="en-US" dirty="0">
                          <a:latin typeface="Times New Roman" panose="02020603050405020304" pitchFamily="18" charset="0"/>
                          <a:cs typeface="Times New Roman" panose="02020603050405020304" pitchFamily="18" charset="0"/>
                        </a:rPr>
                        <a:t> KOMMU SONY </a:t>
                      </a:r>
                      <a:endParaRPr lang="en-IN" dirty="0"/>
                    </a:p>
                  </a:txBody>
                  <a:tcPr/>
                </a:tc>
                <a:tc>
                  <a:txBody>
                    <a:bodyPr/>
                    <a:lstStyle/>
                    <a:p>
                      <a:r>
                        <a:rPr lang="en-US" dirty="0">
                          <a:latin typeface="Times New Roman" panose="02020603050405020304" pitchFamily="18" charset="0"/>
                          <a:cs typeface="Times New Roman" panose="02020603050405020304" pitchFamily="18" charset="0"/>
                        </a:rPr>
                        <a:t>Database</a:t>
                      </a:r>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txBody>
                  <a:tcPr/>
                </a:tc>
              </a:tr>
              <a:tr h="464185">
                <a:tc>
                  <a:txBody>
                    <a:bodyPr/>
                    <a:p>
                      <a:pPr>
                        <a:buNone/>
                      </a:pPr>
                      <a:r>
                        <a:rPr lang="en-US" dirty="0">
                          <a:latin typeface="Times New Roman" panose="02020603050405020304" pitchFamily="18" charset="0"/>
                          <a:cs typeface="Times New Roman" panose="02020603050405020304" pitchFamily="18" charset="0"/>
                          <a:sym typeface="+mn-ea"/>
                        </a:rPr>
                        <a:t> KUKKALA RAHUL</a:t>
                      </a:r>
                      <a:endParaRPr lang="en-IN" dirty="0"/>
                    </a:p>
                    <a:p>
                      <a:pPr>
                        <a:buNone/>
                      </a:pPr>
                      <a:endParaRPr lang="en-IN" dirty="0"/>
                    </a:p>
                  </a:txBody>
                  <a:tcPr/>
                </a:tc>
                <a:tc>
                  <a:txBody>
                    <a:bodyPr/>
                    <a:p>
                      <a:pPr>
                        <a:buNone/>
                      </a:pPr>
                      <a:r>
                        <a:rPr lang="en-US" altLang="en-IN" dirty="0">
                          <a:latin typeface="Times New Roman" panose="02020603050405020304" pitchFamily="18" charset="0"/>
                          <a:cs typeface="Times New Roman" panose="02020603050405020304" pitchFamily="18" charset="0"/>
                        </a:rPr>
                        <a:t>Backend</a:t>
                      </a:r>
                      <a:endParaRPr lang="en-US" altLang="en-IN" dirty="0">
                        <a:latin typeface="Times New Roman" panose="02020603050405020304" pitchFamily="18" charset="0"/>
                        <a:cs typeface="Times New Roman" panose="02020603050405020304" pitchFamily="18" charset="0"/>
                      </a:endParaRPr>
                    </a:p>
                  </a:txBody>
                  <a:tcPr/>
                </a:tc>
              </a:tr>
              <a:tr h="461255">
                <a:tc>
                  <a:txBody>
                    <a:bodyPr/>
                    <a:lstStyle/>
                    <a:p>
                      <a:r>
                        <a:rPr lang="en-US" dirty="0">
                          <a:latin typeface="Times New Roman" panose="02020603050405020304" pitchFamily="18" charset="0"/>
                          <a:cs typeface="Times New Roman" panose="02020603050405020304" pitchFamily="18" charset="0"/>
                        </a:rPr>
                        <a:t> KONERU SARVANI </a:t>
                      </a:r>
                      <a:endParaRPr lang="en-IN" dirty="0"/>
                    </a:p>
                  </a:txBody>
                  <a:tcPr/>
                </a:tc>
                <a:tc>
                  <a:txBody>
                    <a:bodyPr/>
                    <a:lstStyle/>
                    <a:p>
                      <a:r>
                        <a:rPr lang="en-US" dirty="0">
                          <a:latin typeface="Times New Roman" panose="02020603050405020304" pitchFamily="18" charset="0"/>
                          <a:cs typeface="Times New Roman" panose="02020603050405020304" pitchFamily="18" charset="0"/>
                        </a:rPr>
                        <a:t>Machine Learning</a:t>
                      </a:r>
                      <a:endParaRPr lang="en-IN" dirty="0"/>
                    </a:p>
                  </a:txBody>
                  <a:tcPr/>
                </a:tc>
              </a:tr>
              <a:tr h="422639">
                <a:tc>
                  <a:txBody>
                    <a:bodyPr/>
                    <a:lstStyle/>
                    <a:p>
                      <a:r>
                        <a:rPr lang="en-US" dirty="0">
                          <a:latin typeface="Times New Roman" panose="02020603050405020304" pitchFamily="18" charset="0"/>
                          <a:cs typeface="Times New Roman" panose="02020603050405020304" pitchFamily="18" charset="0"/>
                        </a:rPr>
                        <a:t> K.UMA MAHESWARI </a:t>
                      </a:r>
                      <a:endParaRPr lang="en-IN" dirty="0"/>
                    </a:p>
                  </a:txBody>
                  <a:tcPr/>
                </a:tc>
                <a:tc>
                  <a:txBody>
                    <a:bodyPr/>
                    <a:lstStyle/>
                    <a:p>
                      <a:r>
                        <a:rPr lang="en-US" dirty="0">
                          <a:latin typeface="Times New Roman" panose="02020603050405020304" pitchFamily="18" charset="0"/>
                          <a:cs typeface="Times New Roman" panose="02020603050405020304" pitchFamily="18" charset="0"/>
                        </a:rPr>
                        <a:t>EDA &amp;Machine Learning</a:t>
                      </a:r>
                      <a:endParaRPr lang="en-IN" dirty="0"/>
                    </a:p>
                  </a:txBody>
                  <a:tcPr/>
                </a:tc>
              </a:tr>
              <a:tr h="422639">
                <a:tc>
                  <a:txBody>
                    <a:bodyPr/>
                    <a:lstStyle/>
                    <a:p>
                      <a:r>
                        <a:rPr lang="en-US" dirty="0">
                          <a:latin typeface="Times New Roman" panose="02020603050405020304" pitchFamily="18" charset="0"/>
                          <a:cs typeface="Times New Roman" panose="02020603050405020304" pitchFamily="18" charset="0"/>
                        </a:rPr>
                        <a:t> MASHAM SANJAY </a:t>
                      </a:r>
                      <a:endParaRPr lang="en-IN" dirty="0"/>
                    </a:p>
                  </a:txBody>
                  <a:tcPr/>
                </a:tc>
                <a:tc>
                  <a:txBody>
                    <a:bodyPr/>
                    <a:lstStyle/>
                    <a:p>
                      <a:r>
                        <a:rPr lang="en-US" dirty="0">
                          <a:latin typeface="Times New Roman" panose="02020603050405020304" pitchFamily="18" charset="0"/>
                          <a:cs typeface="Times New Roman" panose="02020603050405020304" pitchFamily="18" charset="0"/>
                        </a:rPr>
                        <a:t>Integration</a:t>
                      </a:r>
                      <a:endParaRPr lang="en-IN" dirty="0"/>
                    </a:p>
                  </a:txBody>
                  <a:tcPr/>
                </a:tc>
              </a:tr>
              <a:tr h="422639">
                <a:tc>
                  <a:txBody>
                    <a:bodyPr/>
                    <a:lstStyle/>
                    <a:p>
                      <a:r>
                        <a:rPr lang="en-US" dirty="0">
                          <a:latin typeface="Times New Roman" panose="02020603050405020304" pitchFamily="18" charset="0"/>
                          <a:cs typeface="Times New Roman" panose="02020603050405020304" pitchFamily="18" charset="0"/>
                        </a:rPr>
                        <a:t>MITTAPELLY ARCHITHA </a:t>
                      </a:r>
                      <a:endParaRPr lang="en-IN" dirty="0"/>
                    </a:p>
                  </a:txBody>
                  <a:tcPr/>
                </a:tc>
                <a:tc>
                  <a:txBody>
                    <a:bodyPr/>
                    <a:lstStyle/>
                    <a:p>
                      <a:r>
                        <a:rPr lang="en-IN" dirty="0" err="1"/>
                        <a:t>PowerBI</a:t>
                      </a:r>
                      <a:endParaRPr lang="en-IN" dirty="0"/>
                    </a:p>
                  </a:txBody>
                  <a:tcPr/>
                </a:tc>
              </a:tr>
            </a:tbl>
          </a:graphicData>
        </a:graphic>
      </p:graphicFrame>
      <p:sp>
        <p:nvSpPr>
          <p:cNvPr id="5" name="TextBox 4"/>
          <p:cNvSpPr txBox="1"/>
          <p:nvPr/>
        </p:nvSpPr>
        <p:spPr>
          <a:xfrm>
            <a:off x="2288858" y="5722185"/>
            <a:ext cx="6097904" cy="369332"/>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 </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2400" y="76200"/>
            <a:ext cx="5715000" cy="6553200"/>
          </a:xfrm>
          <a:prstGeom prst="rect">
            <a:avLst/>
          </a:prstGeom>
        </p:spPr>
      </p:pic>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76200"/>
            <a:ext cx="5943600" cy="6553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5410200" cy="6858000"/>
          </a:xfrm>
          <a:prstGeom prst="rect">
            <a:avLst/>
          </a:prstGeo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2600" y="0"/>
            <a:ext cx="6629400" cy="69342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210"/>
            <a:ext cx="12192000" cy="492443"/>
          </a:xfrm>
        </p:spPr>
        <p:txBody>
          <a:bodyPr/>
          <a:lstStyle/>
          <a:p>
            <a:r>
              <a:rPr lang="en-IN" sz="2400" dirty="0"/>
              <a:t>  </a:t>
            </a:r>
            <a:r>
              <a:rPr lang="en-IN" sz="3200" dirty="0" err="1"/>
              <a:t>PowerBi</a:t>
            </a:r>
            <a:endParaRPr lang="en-IN" sz="3200" dirty="0"/>
          </a:p>
        </p:txBody>
      </p:sp>
      <p:pic>
        <p:nvPicPr>
          <p:cNvPr id="4" name="WhatsApp Video 2025-09-16 at 23.10.07_1bb1a757">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0" y="762000"/>
            <a:ext cx="12192000" cy="6172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210"/>
            <a:ext cx="12192000" cy="430887"/>
          </a:xfrm>
        </p:spPr>
        <p:txBody>
          <a:bodyPr/>
          <a:lstStyle/>
          <a:p>
            <a:r>
              <a:rPr lang="en-IN" sz="2800" dirty="0"/>
              <a:t>    RESULT</a:t>
            </a:r>
            <a:endParaRPr lang="en-IN" sz="2800"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95400" y="762000"/>
            <a:ext cx="8849290" cy="3105583"/>
          </a:xfrm>
          <a:prstGeom prst="rect">
            <a:avLst/>
          </a:prstGeo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200" y="3962400"/>
            <a:ext cx="4963218" cy="272458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210"/>
            <a:ext cx="12192000" cy="1107996"/>
          </a:xfrm>
        </p:spPr>
        <p:txBody>
          <a:bodyPr/>
          <a:lstStyle/>
          <a:p>
            <a:r>
              <a:rPr lang="en-IN" dirty="0"/>
              <a:t> </a:t>
            </a:r>
            <a:br>
              <a:rPr lang="en-IN" dirty="0"/>
            </a:br>
            <a:r>
              <a:rPr lang="en-IN" dirty="0"/>
              <a:t> Conclusion</a:t>
            </a:r>
            <a:endParaRPr lang="en-IN" dirty="0"/>
          </a:p>
        </p:txBody>
      </p:sp>
      <p:sp>
        <p:nvSpPr>
          <p:cNvPr id="7" name="TextBox 6"/>
          <p:cNvSpPr txBox="1"/>
          <p:nvPr/>
        </p:nvSpPr>
        <p:spPr>
          <a:xfrm>
            <a:off x="457200" y="1524000"/>
            <a:ext cx="11430000" cy="4401205"/>
          </a:xfrm>
          <a:prstGeom prst="rect">
            <a:avLst/>
          </a:prstGeom>
          <a:noFill/>
        </p:spPr>
        <p:txBody>
          <a:bodyPr wrap="square">
            <a:spAutoFit/>
          </a:bodyPr>
          <a:lstStyle/>
          <a:p>
            <a:pPr algn="just">
              <a:buNone/>
            </a:pPr>
            <a:r>
              <a:rPr lang="en-US" sz="2000" dirty="0">
                <a:latin typeface="Times New Roman" panose="02020603050405020304" pitchFamily="18" charset="0"/>
                <a:cs typeface="Times New Roman" panose="02020603050405020304" pitchFamily="18" charset="0"/>
              </a:rPr>
              <a:t>The </a:t>
            </a:r>
            <a:r>
              <a:rPr lang="en-US" sz="2000" dirty="0" err="1">
                <a:latin typeface="Times New Roman" panose="02020603050405020304" pitchFamily="18" charset="0"/>
                <a:cs typeface="Times New Roman" panose="02020603050405020304" pitchFamily="18" charset="0"/>
              </a:rPr>
              <a:t>TariffGenie</a:t>
            </a:r>
            <a:r>
              <a:rPr lang="en-US" sz="2000" dirty="0">
                <a:latin typeface="Times New Roman" panose="02020603050405020304" pitchFamily="18" charset="0"/>
                <a:cs typeface="Times New Roman" panose="02020603050405020304" pitchFamily="18" charset="0"/>
              </a:rPr>
              <a:t> project has proven to be a comprehensive solution to one of the major challenges in the telecommunications sector—personalized tariff plan recommendations. By leveraging machine learning with </a:t>
            </a:r>
            <a:r>
              <a:rPr lang="en-US" sz="2000">
                <a:latin typeface="Times New Roman" panose="02020603050405020304" pitchFamily="18" charset="0"/>
                <a:cs typeface="Times New Roman" panose="02020603050405020304" pitchFamily="18" charset="0"/>
              </a:rPr>
              <a:t>a 95% </a:t>
            </a:r>
            <a:r>
              <a:rPr lang="en-US" sz="2000" dirty="0">
                <a:latin typeface="Times New Roman" panose="02020603050405020304" pitchFamily="18" charset="0"/>
                <a:cs typeface="Times New Roman" panose="02020603050405020304" pitchFamily="18" charset="0"/>
              </a:rPr>
              <a:t>accuracy rate, the system ensures that users receive highly reliable and relevant suggestions tailored to their usage behavior. A curated set of 25 optimized plans was derived from the raw datasets, ensuring that customers are not overwhelmed with too many choices but still receive diverse options. The project also demonstrates a complete and modern architecture by integrating a React frontend for seamless user interaction, a Node.js backend for robust handling of requests, and a Python-based ML microservice to deliver intelligent recommendations. Distinctive features like the </a:t>
            </a:r>
            <a:r>
              <a:rPr lang="en-US" sz="2000" dirty="0" err="1">
                <a:latin typeface="Times New Roman" panose="02020603050405020304" pitchFamily="18" charset="0"/>
                <a:cs typeface="Times New Roman" panose="02020603050405020304" pitchFamily="18" charset="0"/>
              </a:rPr>
              <a:t>DataXchange</a:t>
            </a:r>
            <a:r>
              <a:rPr lang="en-US" sz="2000" dirty="0">
                <a:latin typeface="Times New Roman" panose="02020603050405020304" pitchFamily="18" charset="0"/>
                <a:cs typeface="Times New Roman" panose="02020603050405020304" pitchFamily="18" charset="0"/>
              </a:rPr>
              <a:t> marketplace, which allows sharing and exchanging data, and real-time network strength analysis, which provides location-based insights, give </a:t>
            </a:r>
            <a:r>
              <a:rPr lang="en-US" sz="2000" dirty="0" err="1">
                <a:latin typeface="Times New Roman" panose="02020603050405020304" pitchFamily="18" charset="0"/>
                <a:cs typeface="Times New Roman" panose="02020603050405020304" pitchFamily="18" charset="0"/>
              </a:rPr>
              <a:t>TariffGenie</a:t>
            </a:r>
            <a:r>
              <a:rPr lang="en-US" sz="2000" dirty="0">
                <a:latin typeface="Times New Roman" panose="02020603050405020304" pitchFamily="18" charset="0"/>
                <a:cs typeface="Times New Roman" panose="02020603050405020304" pitchFamily="18" charset="0"/>
              </a:rPr>
              <a:t> a clear edge over simple comparison tools. It not only empowers customers to make informed decisions but also highlights opportunities for telecom operators to improve customer satisfaction and retention. Overall, the project stands as a strong proof-of-concept that combines innovation, scalability, and user-centric design, laying the groundwork for a commercially viable and impactful telecom service management platform.</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210"/>
            <a:ext cx="12192000" cy="1661993"/>
          </a:xfrm>
        </p:spPr>
        <p:txBody>
          <a:bodyPr/>
          <a:lstStyle/>
          <a:p>
            <a:br>
              <a:rPr lang="en-IN" dirty="0"/>
            </a:br>
            <a:r>
              <a:rPr lang="en-IN" dirty="0"/>
              <a:t>  Future Scope</a:t>
            </a:r>
            <a:br>
              <a:rPr lang="en-IN" dirty="0"/>
            </a:br>
            <a:endParaRPr lang="en-IN" dirty="0"/>
          </a:p>
        </p:txBody>
      </p:sp>
      <p:sp>
        <p:nvSpPr>
          <p:cNvPr id="4" name="Rectangle 1"/>
          <p:cNvSpPr>
            <a:spLocks noChangeArrowheads="1"/>
          </p:cNvSpPr>
          <p:nvPr/>
        </p:nvSpPr>
        <p:spPr bwMode="auto">
          <a:xfrm>
            <a:off x="533400" y="1680864"/>
            <a:ext cx="11125200"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just" defTabSz="914400" rtl="0" eaLnBrk="0" fontAlgn="base" latinLnBrk="0" hangingPunct="0">
              <a:lnSpc>
                <a:spcPct val="100000"/>
              </a:lnSpc>
              <a:spcBef>
                <a:spcPct val="0"/>
              </a:spcBef>
              <a:spcAft>
                <a:spcPct val="0"/>
              </a:spcAft>
              <a:buClrTx/>
              <a:buSzTx/>
            </a:pPr>
            <a:r>
              <a:rPr lang="en-US" sz="2000" dirty="0"/>
              <a:t>While </a:t>
            </a:r>
            <a:r>
              <a:rPr lang="en-US" sz="2000" dirty="0" err="1"/>
              <a:t>TariffGenie</a:t>
            </a:r>
            <a:r>
              <a:rPr lang="en-US" sz="2000" dirty="0"/>
              <a:t> has achieved its primary objectives, several improvements can make the platform more advanced and industry-ready. The first is automated data ingestion, where direct integrations with telecom operator APIs will ensure that tariff plans and offers are updated in real time without manual intervention. Secondly, enabling historical usage analysis through bill uploads or operator account linkage will allow the system to consider actual past behavior, leading to even more accurate recommendations. Another important enhancement is subscription and payment integration, where platforms like Stripe, PayPal, or </a:t>
            </a:r>
            <a:r>
              <a:rPr lang="en-US" sz="2000" dirty="0" err="1"/>
              <a:t>Razorpay</a:t>
            </a:r>
            <a:r>
              <a:rPr lang="en-US" sz="2000" dirty="0"/>
              <a:t> can be embedded to facilitate smooth transactions for plan purchases and </a:t>
            </a:r>
            <a:r>
              <a:rPr lang="en-US" sz="2000" dirty="0" err="1"/>
              <a:t>DataXchange</a:t>
            </a:r>
            <a:r>
              <a:rPr lang="en-US" sz="2000" dirty="0"/>
              <a:t> activities. To maintain the accuracy and relevance of predictions, a CI/CD-based ML retraining pipeline should be implemented, ensuring that the model evolves continuously with new customer data. The expansion of the platform into a mobile application for iOS and Android will provide users with convenient, on-the-go access to services. Additionally, features like personalized notifications, chatbot assistance, multilingual support, and predictive analytics for future usage trends can further enhance the user experience. </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29716" y="3360801"/>
            <a:ext cx="2321560" cy="574040"/>
          </a:xfrm>
          <a:prstGeom prst="rect">
            <a:avLst/>
          </a:prstGeom>
        </p:spPr>
        <p:txBody>
          <a:bodyPr vert="horz" wrap="square" lIns="0" tIns="12700" rIns="0" bIns="0" rtlCol="0">
            <a:spAutoFit/>
          </a:bodyPr>
          <a:lstStyle/>
          <a:p>
            <a:pPr marL="12700">
              <a:lnSpc>
                <a:spcPct val="100000"/>
              </a:lnSpc>
              <a:spcBef>
                <a:spcPts val="100"/>
              </a:spcBef>
            </a:pPr>
            <a:r>
              <a:rPr dirty="0">
                <a:solidFill>
                  <a:srgbClr val="FFFFFF"/>
                </a:solidFill>
              </a:rPr>
              <a:t>Thank</a:t>
            </a:r>
            <a:r>
              <a:rPr spc="-80" dirty="0">
                <a:solidFill>
                  <a:srgbClr val="FFFFFF"/>
                </a:solidFill>
              </a:rPr>
              <a:t> </a:t>
            </a:r>
            <a:r>
              <a:rPr spc="-70" dirty="0">
                <a:solidFill>
                  <a:srgbClr val="FFFFFF"/>
                </a:solidFill>
              </a:rPr>
              <a:t>You</a:t>
            </a:r>
            <a:endParaRPr spc="-70" dirty="0">
              <a:solidFill>
                <a:srgbClr val="FFFFFF"/>
              </a:solidFill>
            </a:endParaRPr>
          </a:p>
        </p:txBody>
      </p:sp>
      <p:sp>
        <p:nvSpPr>
          <p:cNvPr id="3" name="object 3"/>
          <p:cNvSpPr txBox="1"/>
          <p:nvPr/>
        </p:nvSpPr>
        <p:spPr>
          <a:xfrm>
            <a:off x="533400" y="6553200"/>
            <a:ext cx="1919605" cy="119905"/>
          </a:xfrm>
          <a:prstGeom prst="rect">
            <a:avLst/>
          </a:prstGeom>
        </p:spPr>
        <p:txBody>
          <a:bodyPr vert="horz" wrap="square" lIns="0" tIns="12065" rIns="0" bIns="0" rtlCol="0">
            <a:spAutoFit/>
          </a:bodyPr>
          <a:lstStyle/>
          <a:p>
            <a:pPr marL="12700">
              <a:lnSpc>
                <a:spcPct val="100000"/>
              </a:lnSpc>
              <a:spcBef>
                <a:spcPts val="95"/>
              </a:spcBef>
            </a:pPr>
            <a:r>
              <a:rPr lang="en-US" sz="700" dirty="0">
                <a:solidFill>
                  <a:srgbClr val="FFFFFF"/>
                </a:solidFill>
                <a:latin typeface="Arial MT"/>
                <a:cs typeface="Arial MT"/>
              </a:rPr>
              <a:t>14                  </a:t>
            </a:r>
            <a:r>
              <a:rPr sz="700">
                <a:solidFill>
                  <a:srgbClr val="FFFFFF"/>
                </a:solidFill>
                <a:latin typeface="Arial MT"/>
                <a:cs typeface="Arial MT"/>
              </a:rPr>
              <a:t>©</a:t>
            </a:r>
            <a:r>
              <a:rPr sz="700" spc="-15">
                <a:solidFill>
                  <a:srgbClr val="FFFFFF"/>
                </a:solidFill>
                <a:latin typeface="Arial MT"/>
                <a:cs typeface="Arial MT"/>
              </a:rPr>
              <a:t> </a:t>
            </a:r>
            <a:r>
              <a:rPr sz="700">
                <a:solidFill>
                  <a:srgbClr val="FFFFFF"/>
                </a:solidFill>
                <a:latin typeface="Arial MT"/>
                <a:cs typeface="Arial MT"/>
              </a:rPr>
              <a:t>202</a:t>
            </a:r>
            <a:r>
              <a:rPr lang="en-US" sz="700" dirty="0">
                <a:solidFill>
                  <a:srgbClr val="FFFFFF"/>
                </a:solidFill>
                <a:latin typeface="Arial MT"/>
                <a:cs typeface="Arial MT"/>
              </a:rPr>
              <a:t>5 </a:t>
            </a:r>
            <a:r>
              <a:rPr sz="700">
                <a:solidFill>
                  <a:srgbClr val="FFFFFF"/>
                </a:solidFill>
                <a:latin typeface="Arial MT"/>
                <a:cs typeface="Arial MT"/>
              </a:rPr>
              <a:t>Cognizant</a:t>
            </a:r>
            <a:r>
              <a:rPr sz="700" spc="15">
                <a:solidFill>
                  <a:srgbClr val="FFFFFF"/>
                </a:solidFill>
                <a:latin typeface="Arial MT"/>
                <a:cs typeface="Arial MT"/>
              </a:rPr>
              <a:t> </a:t>
            </a:r>
            <a:r>
              <a:rPr sz="700">
                <a:solidFill>
                  <a:srgbClr val="FFFFFF"/>
                </a:solidFill>
                <a:latin typeface="Arial MT"/>
                <a:cs typeface="Arial MT"/>
              </a:rPr>
              <a:t>|</a:t>
            </a:r>
            <a:endParaRPr sz="700">
              <a:latin typeface="Arial MT"/>
              <a:cs typeface="Arial M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09800" y="152400"/>
            <a:ext cx="8458200" cy="920188"/>
          </a:xfrm>
          <a:prstGeom prst="rect">
            <a:avLst/>
          </a:prstGeom>
        </p:spPr>
        <p:txBody>
          <a:bodyPr vert="horz" wrap="square" lIns="0" tIns="12700" rIns="0" bIns="0" rtlCol="0">
            <a:spAutoFit/>
          </a:bodyPr>
          <a:lstStyle/>
          <a:p>
            <a:pPr marL="12700" marR="5080" indent="264795">
              <a:lnSpc>
                <a:spcPct val="114000"/>
              </a:lnSpc>
              <a:spcBef>
                <a:spcPts val="100"/>
              </a:spcBef>
            </a:pPr>
            <a:r>
              <a:rPr sz="2400" dirty="0">
                <a:latin typeface="Times New Roman" panose="02020603050405020304" pitchFamily="18" charset="0"/>
                <a:cs typeface="Times New Roman" panose="02020603050405020304" pitchFamily="18" charset="0"/>
              </a:rPr>
              <a:t>Problem</a:t>
            </a:r>
            <a:r>
              <a:rPr sz="2400" spc="-55" dirty="0">
                <a:latin typeface="Times New Roman" panose="02020603050405020304" pitchFamily="18" charset="0"/>
                <a:cs typeface="Times New Roman" panose="02020603050405020304" pitchFamily="18" charset="0"/>
              </a:rPr>
              <a:t> </a:t>
            </a:r>
            <a:r>
              <a:rPr sz="2400" dirty="0">
                <a:latin typeface="Times New Roman" panose="02020603050405020304" pitchFamily="18" charset="0"/>
                <a:cs typeface="Times New Roman" panose="02020603050405020304" pitchFamily="18" charset="0"/>
              </a:rPr>
              <a:t>statement</a:t>
            </a:r>
            <a:r>
              <a:rPr lang="en-US" sz="2400"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Price</a:t>
            </a:r>
            <a:r>
              <a:rPr lang="en-IN" sz="2400" dirty="0"/>
              <a:t> </a:t>
            </a:r>
            <a:r>
              <a:rPr lang="en-IN" sz="2400" dirty="0">
                <a:latin typeface="Times New Roman" panose="02020603050405020304" pitchFamily="18" charset="0"/>
                <a:cs typeface="Times New Roman" panose="02020603050405020304" pitchFamily="18" charset="0"/>
              </a:rPr>
              <a:t>plan  Recommendation</a:t>
            </a:r>
            <a:br>
              <a:rPr lang="en-US" sz="3200" dirty="0">
                <a:latin typeface="Times New Roman" panose="02020603050405020304" pitchFamily="18" charset="0"/>
                <a:cs typeface="Times New Roman" panose="02020603050405020304" pitchFamily="18" charset="0"/>
              </a:rPr>
            </a:br>
            <a:endParaRPr sz="2900" dirty="0">
              <a:latin typeface="Times New Roman" panose="02020603050405020304" pitchFamily="18" charset="0"/>
              <a:cs typeface="Times New Roman" panose="02020603050405020304" pitchFamily="18" charset="0"/>
            </a:endParaRPr>
          </a:p>
        </p:txBody>
      </p:sp>
      <p:sp>
        <p:nvSpPr>
          <p:cNvPr id="3" name="object 3"/>
          <p:cNvSpPr txBox="1"/>
          <p:nvPr/>
        </p:nvSpPr>
        <p:spPr>
          <a:xfrm>
            <a:off x="152400" y="609601"/>
            <a:ext cx="12039600" cy="6115050"/>
          </a:xfrm>
          <a:prstGeom prst="rect">
            <a:avLst/>
          </a:prstGeom>
        </p:spPr>
        <p:txBody>
          <a:bodyPr vert="horz" wrap="square" lIns="0" tIns="11430" rIns="0" bIns="0" rtlCol="0">
            <a:spAutoFit/>
          </a:bodyPr>
          <a:lstStyle/>
          <a:p>
            <a:pPr marL="92075" marR="170180" algn="just">
              <a:lnSpc>
                <a:spcPct val="150000"/>
              </a:lnSpc>
              <a:spcBef>
                <a:spcPts val="795"/>
              </a:spcBef>
            </a:pPr>
            <a:r>
              <a:rPr lang="en-US" sz="2000" dirty="0">
                <a:latin typeface="Times New Roman" panose="02020603050405020304" pitchFamily="18" charset="0"/>
                <a:cs typeface="Times New Roman" panose="02020603050405020304" pitchFamily="18" charset="0"/>
              </a:rPr>
              <a:t>The problem focuses on recommending suitable tariff plans to customers based on their individual usage patterns. Existing publicly available tariff plans from operators can be used as references to design new, customized plans. The total number of tariff plans should not exceed 25 to maintain simplicity and clarity. Finally, each customer must be provided with the top 3 most relevant tariff plan options derived from their usage data.</a:t>
            </a:r>
            <a:endParaRPr lang="en-US" sz="2000" dirty="0">
              <a:latin typeface="Times New Roman" panose="02020603050405020304" pitchFamily="18" charset="0"/>
              <a:cs typeface="Times New Roman" panose="02020603050405020304" pitchFamily="18" charset="0"/>
            </a:endParaRPr>
          </a:p>
          <a:p>
            <a:pPr marL="92075" marR="170180" algn="just">
              <a:lnSpc>
                <a:spcPct val="150000"/>
              </a:lnSpc>
              <a:spcBef>
                <a:spcPts val="795"/>
              </a:spcBef>
            </a:pPr>
            <a:r>
              <a:rPr lang="en-US" sz="2000"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Tasks:</a:t>
            </a:r>
            <a:endParaRPr lang="en-US" sz="2000" b="1"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Develop a recommendation system for telecom tariff plans.</a:t>
            </a: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Analyze diverse customer usage patterns and segment them effectively.</a:t>
            </a: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Build ML models (KNN + </a:t>
            </a:r>
            <a:r>
              <a:rPr lang="en-US" sz="2000" dirty="0" err="1">
                <a:latin typeface="Times New Roman" panose="02020603050405020304" pitchFamily="18" charset="0"/>
                <a:cs typeface="Times New Roman" panose="02020603050405020304" pitchFamily="18" charset="0"/>
              </a:rPr>
              <a:t>LightGBM</a:t>
            </a:r>
            <a:r>
              <a:rPr lang="en-US" sz="2000" dirty="0">
                <a:latin typeface="Times New Roman" panose="02020603050405020304" pitchFamily="18" charset="0"/>
                <a:cs typeface="Times New Roman" panose="02020603050405020304" pitchFamily="18" charset="0"/>
              </a:rPr>
              <a:t>) for accurate plan recommendations.</a:t>
            </a: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Ensure recommendations are explainable and scalable for thousands of users.</a:t>
            </a:r>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Challenges:</a:t>
            </a:r>
            <a:endParaRPr lang="en-US" sz="2000" b="1"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Data Diversity:</a:t>
            </a:r>
            <a:r>
              <a:rPr lang="en-US" sz="2000" dirty="0">
                <a:latin typeface="Times New Roman" panose="02020603050405020304" pitchFamily="18" charset="0"/>
                <a:cs typeface="Times New Roman" panose="02020603050405020304" pitchFamily="18" charset="0"/>
              </a:rPr>
              <a:t> Highly varied usage patterns complicating clustering and classification.</a:t>
            </a: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Class Imbalance:</a:t>
            </a:r>
            <a:r>
              <a:rPr lang="en-US" sz="2000" dirty="0">
                <a:latin typeface="Times New Roman" panose="02020603050405020304" pitchFamily="18" charset="0"/>
                <a:cs typeface="Times New Roman" panose="02020603050405020304" pitchFamily="18" charset="0"/>
              </a:rPr>
              <a:t> Certain plans chosen more frequently than others, skewing the dataset.</a:t>
            </a: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Feature Leakage Risk:</a:t>
            </a:r>
            <a:r>
              <a:rPr lang="en-US" sz="2000" dirty="0">
                <a:latin typeface="Times New Roman" panose="02020603050405020304" pitchFamily="18" charset="0"/>
                <a:cs typeface="Times New Roman" panose="02020603050405020304" pitchFamily="18" charset="0"/>
              </a:rPr>
              <a:t> Raw attributes inflated accuracy; required feature selection and noise control.</a:t>
            </a: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Scalability:</a:t>
            </a:r>
            <a:r>
              <a:rPr lang="en-US" sz="2000" dirty="0">
                <a:latin typeface="Times New Roman" panose="02020603050405020304" pitchFamily="18" charset="0"/>
                <a:cs typeface="Times New Roman" panose="02020603050405020304" pitchFamily="18" charset="0"/>
              </a:rPr>
              <a:t> Efficient system design needed to handle thousands of customers and multiple plans.</a:t>
            </a: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Interpretability:</a:t>
            </a:r>
            <a:r>
              <a:rPr lang="en-US" sz="2000" dirty="0">
                <a:latin typeface="Times New Roman" panose="02020603050405020304" pitchFamily="18" charset="0"/>
                <a:cs typeface="Times New Roman" panose="02020603050405020304" pitchFamily="18" charset="0"/>
              </a:rPr>
              <a:t> Recommendations must be understandable to build customer trust.</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1029716" y="6509105"/>
            <a:ext cx="732790" cy="132080"/>
          </a:xfrm>
          <a:prstGeom prst="rect">
            <a:avLst/>
          </a:prstGeom>
        </p:spPr>
        <p:txBody>
          <a:bodyPr vert="horz" wrap="square" lIns="0" tIns="12065" rIns="0" bIns="0" rtlCol="0">
            <a:spAutoFit/>
          </a:bodyPr>
          <a:lstStyle/>
          <a:p>
            <a:pPr marL="12700">
              <a:lnSpc>
                <a:spcPct val="100000"/>
              </a:lnSpc>
              <a:spcBef>
                <a:spcPts val="95"/>
              </a:spcBef>
            </a:pPr>
            <a:r>
              <a:rPr sz="700" dirty="0">
                <a:solidFill>
                  <a:srgbClr val="000047"/>
                </a:solidFill>
                <a:latin typeface="Arial MT"/>
                <a:cs typeface="Arial MT"/>
              </a:rPr>
              <a:t>©</a:t>
            </a:r>
            <a:r>
              <a:rPr sz="700" spc="-15" dirty="0">
                <a:solidFill>
                  <a:srgbClr val="000047"/>
                </a:solidFill>
                <a:latin typeface="Arial MT"/>
                <a:cs typeface="Arial MT"/>
              </a:rPr>
              <a:t> </a:t>
            </a:r>
            <a:r>
              <a:rPr sz="700" dirty="0">
                <a:solidFill>
                  <a:srgbClr val="000047"/>
                </a:solidFill>
                <a:latin typeface="Arial MT"/>
                <a:cs typeface="Arial MT"/>
              </a:rPr>
              <a:t>2024</a:t>
            </a:r>
            <a:r>
              <a:rPr sz="700" spc="-5" dirty="0">
                <a:solidFill>
                  <a:srgbClr val="000047"/>
                </a:solidFill>
                <a:latin typeface="Arial MT"/>
                <a:cs typeface="Arial MT"/>
              </a:rPr>
              <a:t> </a:t>
            </a:r>
            <a:r>
              <a:rPr sz="700" spc="-10" dirty="0">
                <a:solidFill>
                  <a:srgbClr val="000047"/>
                </a:solidFill>
                <a:latin typeface="Arial MT"/>
                <a:cs typeface="Arial MT"/>
              </a:rPr>
              <a:t>Cognizant</a:t>
            </a:r>
            <a:endParaRPr sz="700">
              <a:latin typeface="Arial MT"/>
              <a:cs typeface="Arial MT"/>
            </a:endParaRPr>
          </a:p>
        </p:txBody>
      </p:sp>
      <p:sp>
        <p:nvSpPr>
          <p:cNvPr id="3" name="object 3"/>
          <p:cNvSpPr txBox="1"/>
          <p:nvPr/>
        </p:nvSpPr>
        <p:spPr>
          <a:xfrm>
            <a:off x="444500" y="6509715"/>
            <a:ext cx="74930" cy="132080"/>
          </a:xfrm>
          <a:prstGeom prst="rect">
            <a:avLst/>
          </a:prstGeom>
        </p:spPr>
        <p:txBody>
          <a:bodyPr vert="horz" wrap="square" lIns="0" tIns="12065" rIns="0" bIns="0" rtlCol="0">
            <a:spAutoFit/>
          </a:bodyPr>
          <a:lstStyle/>
          <a:p>
            <a:pPr marL="12700">
              <a:lnSpc>
                <a:spcPct val="100000"/>
              </a:lnSpc>
              <a:spcBef>
                <a:spcPts val="95"/>
              </a:spcBef>
            </a:pPr>
            <a:r>
              <a:rPr sz="700" spc="-50" dirty="0">
                <a:solidFill>
                  <a:srgbClr val="000047"/>
                </a:solidFill>
                <a:latin typeface="Arial MT"/>
                <a:cs typeface="Arial MT"/>
              </a:rPr>
              <a:t>2</a:t>
            </a:r>
            <a:endParaRPr sz="700">
              <a:latin typeface="Arial MT"/>
              <a:cs typeface="Arial MT"/>
            </a:endParaRPr>
          </a:p>
        </p:txBody>
      </p:sp>
      <p:sp>
        <p:nvSpPr>
          <p:cNvPr id="4" name="object 4"/>
          <p:cNvSpPr txBox="1">
            <a:spLocks noGrp="1"/>
          </p:cNvSpPr>
          <p:nvPr>
            <p:ph type="title"/>
          </p:nvPr>
        </p:nvSpPr>
        <p:spPr>
          <a:xfrm>
            <a:off x="0" y="-29210"/>
            <a:ext cx="12192000" cy="899220"/>
          </a:xfrm>
          <a:prstGeom prst="rect">
            <a:avLst/>
          </a:prstGeom>
        </p:spPr>
        <p:txBody>
          <a:bodyPr vert="horz" wrap="square" lIns="0" tIns="524763" rIns="0" bIns="0" rtlCol="0">
            <a:spAutoFit/>
          </a:bodyPr>
          <a:lstStyle/>
          <a:p>
            <a:pPr marL="548640">
              <a:lnSpc>
                <a:spcPct val="100000"/>
              </a:lnSpc>
              <a:spcBef>
                <a:spcPts val="100"/>
              </a:spcBef>
            </a:pPr>
            <a:endParaRPr sz="2400"/>
          </a:p>
        </p:txBody>
      </p:sp>
      <p:sp>
        <p:nvSpPr>
          <p:cNvPr id="16" name="object 16"/>
          <p:cNvSpPr txBox="1"/>
          <p:nvPr/>
        </p:nvSpPr>
        <p:spPr>
          <a:xfrm>
            <a:off x="7688071" y="3652266"/>
            <a:ext cx="1484630" cy="208279"/>
          </a:xfrm>
          <a:prstGeom prst="rect">
            <a:avLst/>
          </a:prstGeom>
        </p:spPr>
        <p:txBody>
          <a:bodyPr vert="horz" wrap="square" lIns="0" tIns="12700" rIns="0" bIns="0" rtlCol="0">
            <a:spAutoFit/>
          </a:bodyPr>
          <a:lstStyle/>
          <a:p>
            <a:pPr marL="186055" indent="-173355">
              <a:lnSpc>
                <a:spcPct val="100000"/>
              </a:lnSpc>
              <a:spcBef>
                <a:spcPts val="100"/>
              </a:spcBef>
              <a:buChar char="•"/>
              <a:tabLst>
                <a:tab pos="186055" algn="l"/>
              </a:tabLst>
            </a:pPr>
            <a:r>
              <a:rPr sz="1200" dirty="0">
                <a:solidFill>
                  <a:srgbClr val="FFFFFF"/>
                </a:solidFill>
                <a:latin typeface="Arial MT"/>
                <a:cs typeface="Arial MT"/>
              </a:rPr>
              <a:t>Final</a:t>
            </a:r>
            <a:r>
              <a:rPr sz="1200" spc="-35" dirty="0">
                <a:solidFill>
                  <a:srgbClr val="FFFFFF"/>
                </a:solidFill>
                <a:latin typeface="Arial MT"/>
                <a:cs typeface="Arial MT"/>
              </a:rPr>
              <a:t> </a:t>
            </a:r>
            <a:r>
              <a:rPr sz="1200" spc="-10" dirty="0">
                <a:solidFill>
                  <a:srgbClr val="FFFFFF"/>
                </a:solidFill>
                <a:latin typeface="Arial MT"/>
                <a:cs typeface="Arial MT"/>
              </a:rPr>
              <a:t>presentations</a:t>
            </a:r>
            <a:endParaRPr sz="1200">
              <a:latin typeface="Arial MT"/>
              <a:cs typeface="Arial MT"/>
            </a:endParaRPr>
          </a:p>
        </p:txBody>
      </p:sp>
      <p:pic>
        <p:nvPicPr>
          <p:cNvPr id="6" name="object 3"/>
          <p:cNvPicPr/>
          <p:nvPr/>
        </p:nvPicPr>
        <p:blipFill>
          <a:blip r:embed="rId1" cstate="print"/>
          <a:stretch>
            <a:fillRect/>
          </a:stretch>
        </p:blipFill>
        <p:spPr>
          <a:xfrm>
            <a:off x="1" y="0"/>
            <a:ext cx="12192000" cy="6858000"/>
          </a:xfrm>
          <a:prstGeom prst="rect">
            <a:avLst/>
          </a:prstGeom>
        </p:spPr>
      </p:pic>
      <p:sp>
        <p:nvSpPr>
          <p:cNvPr id="7" name="Rectangle 6"/>
          <p:cNvSpPr/>
          <p:nvPr/>
        </p:nvSpPr>
        <p:spPr>
          <a:xfrm>
            <a:off x="381000" y="609600"/>
            <a:ext cx="9602470" cy="3724096"/>
          </a:xfrm>
          <a:prstGeom prst="rect">
            <a:avLst/>
          </a:prstGeom>
        </p:spPr>
        <p:txBody>
          <a:bodyPr wrap="square">
            <a:spAutoFit/>
          </a:bodyPr>
          <a:lstStyle/>
          <a:p>
            <a:pPr algn="just"/>
            <a:r>
              <a:rPr lang="en-US" sz="2800" dirty="0">
                <a:solidFill>
                  <a:schemeClr val="bg1"/>
                </a:solidFill>
                <a:latin typeface="Times New Roman" panose="02020603050405020304" pitchFamily="18" charset="0"/>
                <a:cs typeface="Times New Roman" panose="02020603050405020304" pitchFamily="18" charset="0"/>
              </a:rPr>
              <a:t>Abstract</a:t>
            </a:r>
            <a:endParaRPr lang="en-US" sz="2800" dirty="0">
              <a:solidFill>
                <a:schemeClr val="bg1"/>
              </a:solidFill>
              <a:latin typeface="Times New Roman" panose="02020603050405020304" pitchFamily="18" charset="0"/>
              <a:cs typeface="Times New Roman" panose="02020603050405020304" pitchFamily="18" charset="0"/>
            </a:endParaRPr>
          </a:p>
          <a:p>
            <a:pPr algn="just"/>
            <a:endParaRPr lang="en-US" sz="28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Telecom users often face information overload, complex pricing structures, and lack of personalization when choosing plans. As a result, many customers end up with unsuitable plans—either overpaying or encountering hidden costs.</a:t>
            </a:r>
            <a:endParaRPr lang="en-US" sz="2000" dirty="0">
              <a:solidFill>
                <a:schemeClr val="bg1"/>
              </a:solidFill>
              <a:latin typeface="Times New Roman" panose="02020603050405020304" pitchFamily="18" charset="0"/>
              <a:cs typeface="Times New Roman" panose="02020603050405020304" pitchFamily="18" charset="0"/>
            </a:endParaRPr>
          </a:p>
          <a:p>
            <a:r>
              <a:rPr lang="en-US" sz="2000" dirty="0" err="1">
                <a:solidFill>
                  <a:schemeClr val="bg1"/>
                </a:solidFill>
                <a:latin typeface="Times New Roman" panose="02020603050405020304" pitchFamily="18" charset="0"/>
                <a:cs typeface="Times New Roman" panose="02020603050405020304" pitchFamily="18" charset="0"/>
              </a:rPr>
              <a:t>TariffGenie</a:t>
            </a:r>
            <a:r>
              <a:rPr lang="en-US" sz="2000" dirty="0">
                <a:solidFill>
                  <a:schemeClr val="bg1"/>
                </a:solidFill>
                <a:latin typeface="Times New Roman" panose="02020603050405020304" pitchFamily="18" charset="0"/>
                <a:cs typeface="Times New Roman" panose="02020603050405020304" pitchFamily="18" charset="0"/>
              </a:rPr>
              <a:t> addresses this challenge through an AI-driven platform that:</a:t>
            </a:r>
            <a:endParaRPr lang="en-US"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Learns from user history and preferences</a:t>
            </a:r>
            <a:endParaRPr lang="en-US"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Utilizes machine learning and data analysis</a:t>
            </a:r>
            <a:endParaRPr lang="en-US"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Provides personalized top plan recommendations</a:t>
            </a:r>
            <a:endParaRPr lang="en-US" sz="2000" dirty="0">
              <a:solidFill>
                <a:schemeClr val="bg1"/>
              </a:solidFill>
              <a:latin typeface="Times New Roman" panose="02020603050405020304" pitchFamily="18" charset="0"/>
              <a:cs typeface="Times New Roman" panose="02020603050405020304" pitchFamily="18" charset="0"/>
            </a:endParaRP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Keywords:</a:t>
            </a:r>
            <a:r>
              <a:rPr lang="en-IN" sz="2000" dirty="0" err="1">
                <a:solidFill>
                  <a:schemeClr val="bg1"/>
                </a:solidFill>
              </a:rPr>
              <a:t>Telecom,powerBi,Machine</a:t>
            </a:r>
            <a:r>
              <a:rPr lang="en-IN" sz="2000" dirty="0">
                <a:solidFill>
                  <a:schemeClr val="bg1"/>
                </a:solidFill>
              </a:rPr>
              <a:t> </a:t>
            </a:r>
            <a:r>
              <a:rPr lang="en-IN" sz="2000" dirty="0" err="1">
                <a:solidFill>
                  <a:schemeClr val="bg1"/>
                </a:solidFill>
              </a:rPr>
              <a:t>Learning,Top</a:t>
            </a:r>
            <a:r>
              <a:rPr lang="en-IN" sz="2000" dirty="0">
                <a:solidFill>
                  <a:schemeClr val="bg1"/>
                </a:solidFill>
              </a:rPr>
              <a:t> plan suggestions</a:t>
            </a:r>
            <a:endParaRPr lang="en-US" sz="20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79349" y="472525"/>
            <a:ext cx="4695825" cy="170815"/>
          </a:xfrm>
          <a:prstGeom prst="rect">
            <a:avLst/>
          </a:prstGeom>
        </p:spPr>
        <p:txBody>
          <a:bodyPr vert="horz" wrap="square" lIns="0" tIns="0" rIns="0" bIns="0" rtlCol="0">
            <a:spAutoFit/>
          </a:bodyPr>
          <a:lstStyle/>
          <a:p>
            <a:pPr>
              <a:lnSpc>
                <a:spcPts val="1325"/>
              </a:lnSpc>
              <a:tabLst>
                <a:tab pos="661670" algn="l"/>
                <a:tab pos="2314575" algn="l"/>
                <a:tab pos="3886200" algn="l"/>
              </a:tabLst>
            </a:pPr>
            <a:r>
              <a:rPr sz="1200" b="1" spc="-25" dirty="0">
                <a:solidFill>
                  <a:srgbClr val="FFFFFF"/>
                </a:solidFill>
                <a:latin typeface="Arial" panose="020B0604020202020204"/>
                <a:cs typeface="Arial" panose="020B0604020202020204"/>
              </a:rPr>
              <a:t>.no</a:t>
            </a:r>
            <a:r>
              <a:rPr sz="1200" b="1" dirty="0">
                <a:solidFill>
                  <a:srgbClr val="FFFFFF"/>
                </a:solidFill>
                <a:latin typeface="Arial" panose="020B0604020202020204"/>
                <a:cs typeface="Arial" panose="020B0604020202020204"/>
              </a:rPr>
              <a:t>	Use</a:t>
            </a:r>
            <a:r>
              <a:rPr sz="1200" b="1" spc="-40" dirty="0">
                <a:solidFill>
                  <a:srgbClr val="FFFFFF"/>
                </a:solidFill>
                <a:latin typeface="Arial" panose="020B0604020202020204"/>
                <a:cs typeface="Arial" panose="020B0604020202020204"/>
              </a:rPr>
              <a:t> </a:t>
            </a:r>
            <a:r>
              <a:rPr sz="1200" b="1" spc="-20" dirty="0">
                <a:solidFill>
                  <a:srgbClr val="FFFFFF"/>
                </a:solidFill>
                <a:latin typeface="Arial" panose="020B0604020202020204"/>
                <a:cs typeface="Arial" panose="020B0604020202020204"/>
              </a:rPr>
              <a:t>Case</a:t>
            </a:r>
            <a:r>
              <a:rPr sz="1200" b="1" dirty="0">
                <a:solidFill>
                  <a:srgbClr val="FFFFFF"/>
                </a:solidFill>
                <a:latin typeface="Arial" panose="020B0604020202020204"/>
                <a:cs typeface="Arial" panose="020B0604020202020204"/>
              </a:rPr>
              <a:t>	Data</a:t>
            </a:r>
            <a:r>
              <a:rPr sz="1200" b="1" spc="-25" dirty="0">
                <a:solidFill>
                  <a:srgbClr val="FFFFFF"/>
                </a:solidFill>
                <a:latin typeface="Arial" panose="020B0604020202020204"/>
                <a:cs typeface="Arial" panose="020B0604020202020204"/>
              </a:rPr>
              <a:t> </a:t>
            </a:r>
            <a:r>
              <a:rPr sz="1200" b="1" spc="-10" dirty="0">
                <a:solidFill>
                  <a:srgbClr val="FFFFFF"/>
                </a:solidFill>
                <a:latin typeface="Arial" panose="020B0604020202020204"/>
                <a:cs typeface="Arial" panose="020B0604020202020204"/>
              </a:rPr>
              <a:t>Source</a:t>
            </a:r>
            <a:r>
              <a:rPr sz="1200" b="1" dirty="0">
                <a:solidFill>
                  <a:srgbClr val="FFFFFF"/>
                </a:solidFill>
                <a:latin typeface="Arial" panose="020B0604020202020204"/>
                <a:cs typeface="Arial" panose="020B0604020202020204"/>
              </a:rPr>
              <a:t>	Use</a:t>
            </a:r>
            <a:r>
              <a:rPr sz="1200" b="1" spc="-40" dirty="0">
                <a:solidFill>
                  <a:srgbClr val="FFFFFF"/>
                </a:solidFill>
                <a:latin typeface="Arial" panose="020B0604020202020204"/>
                <a:cs typeface="Arial" panose="020B0604020202020204"/>
              </a:rPr>
              <a:t> </a:t>
            </a:r>
            <a:r>
              <a:rPr sz="1200" b="1" dirty="0">
                <a:solidFill>
                  <a:srgbClr val="FFFFFF"/>
                </a:solidFill>
                <a:latin typeface="Arial" panose="020B0604020202020204"/>
                <a:cs typeface="Arial" panose="020B0604020202020204"/>
              </a:rPr>
              <a:t>case</a:t>
            </a:r>
            <a:r>
              <a:rPr sz="1200" b="1" spc="-30" dirty="0">
                <a:solidFill>
                  <a:srgbClr val="FFFFFF"/>
                </a:solidFill>
                <a:latin typeface="Arial" panose="020B0604020202020204"/>
                <a:cs typeface="Arial" panose="020B0604020202020204"/>
              </a:rPr>
              <a:t> </a:t>
            </a:r>
            <a:r>
              <a:rPr sz="1200" b="1" spc="-50" dirty="0">
                <a:solidFill>
                  <a:srgbClr val="FFFFFF"/>
                </a:solidFill>
                <a:latin typeface="Arial" panose="020B0604020202020204"/>
                <a:cs typeface="Arial" panose="020B0604020202020204"/>
              </a:rPr>
              <a:t>D</a:t>
            </a:r>
            <a:endParaRPr sz="1200">
              <a:latin typeface="Arial" panose="020B0604020202020204"/>
              <a:cs typeface="Arial" panose="020B0604020202020204"/>
            </a:endParaRPr>
          </a:p>
        </p:txBody>
      </p:sp>
      <p:sp>
        <p:nvSpPr>
          <p:cNvPr id="4" name="object 4"/>
          <p:cNvSpPr/>
          <p:nvPr/>
        </p:nvSpPr>
        <p:spPr>
          <a:xfrm>
            <a:off x="152400" y="152400"/>
            <a:ext cx="4705985" cy="485775"/>
          </a:xfrm>
          <a:custGeom>
            <a:avLst/>
            <a:gdLst/>
            <a:ahLst/>
            <a:cxnLst/>
            <a:rect l="l" t="t" r="r" b="b"/>
            <a:pathLst>
              <a:path w="4705985" h="485775">
                <a:moveTo>
                  <a:pt x="4705858" y="0"/>
                </a:moveTo>
                <a:lnTo>
                  <a:pt x="0" y="0"/>
                </a:lnTo>
                <a:lnTo>
                  <a:pt x="0" y="485444"/>
                </a:lnTo>
                <a:lnTo>
                  <a:pt x="4705858" y="485444"/>
                </a:lnTo>
                <a:lnTo>
                  <a:pt x="4705858" y="0"/>
                </a:lnTo>
                <a:close/>
              </a:path>
            </a:pathLst>
          </a:custGeom>
          <a:solidFill>
            <a:srgbClr val="05C6CC"/>
          </a:solidFill>
        </p:spPr>
        <p:txBody>
          <a:bodyPr wrap="square" lIns="0" tIns="0" rIns="0" bIns="0" rtlCol="0"/>
          <a:lstStyle/>
          <a:p>
            <a:r>
              <a:rPr lang="en-US" dirty="0">
                <a:solidFill>
                  <a:schemeClr val="accent1"/>
                </a:solidFill>
                <a:latin typeface="Times New Roman" panose="02020603050405020304" pitchFamily="18" charset="0"/>
                <a:cs typeface="Times New Roman" panose="02020603050405020304" pitchFamily="18" charset="0"/>
              </a:rPr>
              <a:t>             </a:t>
            </a:r>
            <a:r>
              <a:rPr lang="en-US" dirty="0">
                <a:solidFill>
                  <a:schemeClr val="tx2"/>
                </a:solidFill>
                <a:latin typeface="Times New Roman" panose="02020603050405020304" pitchFamily="18" charset="0"/>
                <a:cs typeface="Times New Roman" panose="02020603050405020304" pitchFamily="18" charset="0"/>
              </a:rPr>
              <a:t>       </a:t>
            </a:r>
            <a:r>
              <a:rPr lang="en-US" sz="2400" b="1" dirty="0">
                <a:solidFill>
                  <a:schemeClr val="tx1"/>
                </a:solidFill>
                <a:latin typeface="Times New Roman" panose="02020603050405020304" pitchFamily="18" charset="0"/>
                <a:cs typeface="Times New Roman" panose="02020603050405020304" pitchFamily="18" charset="0"/>
              </a:rPr>
              <a:t>INTRODUCTION</a:t>
            </a:r>
            <a:endParaRPr sz="2400" b="1"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228600" y="762000"/>
            <a:ext cx="11277600" cy="6032421"/>
          </a:xfrm>
          <a:prstGeom prst="rect">
            <a:avLst/>
          </a:prstGeom>
        </p:spPr>
        <p:txBody>
          <a:bodyPr wrap="square">
            <a:spAutoFit/>
          </a:bodyPr>
          <a:lstStyle/>
          <a:p>
            <a:pPr algn="just"/>
            <a:endParaRPr lang="en-US" b="1" dirty="0">
              <a:solidFill>
                <a:schemeClr val="tx1"/>
              </a:solidFill>
            </a:endParaRPr>
          </a:p>
          <a:p>
            <a:pPr algn="just"/>
            <a:r>
              <a:rPr lang="en-US" sz="2000" dirty="0">
                <a:latin typeface="Times New Roman" panose="02020603050405020304" pitchFamily="18" charset="0"/>
                <a:cs typeface="Times New Roman" panose="02020603050405020304" pitchFamily="18" charset="0"/>
              </a:rPr>
              <a:t>Mobile telecommunication has become an essential part of modern life, with providers offering a vast range of tariff plans. While this variety gives consumers more choices, it also creates confusion in selecting the most suitable and cost-effective plan. Many users either overpay for unused services or face unexpected costs due to insufficient allowances.</a:t>
            </a:r>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The challenge arises from </a:t>
            </a:r>
            <a:r>
              <a:rPr lang="en-US" sz="2000" b="1" dirty="0">
                <a:latin typeface="Times New Roman" panose="02020603050405020304" pitchFamily="18" charset="0"/>
                <a:cs typeface="Times New Roman" panose="02020603050405020304" pitchFamily="18" charset="0"/>
              </a:rPr>
              <a:t>information overload, lack of transparency, dynamic usage patterns, and absence of personalization</a:t>
            </a:r>
            <a:r>
              <a:rPr lang="en-US" sz="2000" dirty="0">
                <a:latin typeface="Times New Roman" panose="02020603050405020304" pitchFamily="18" charset="0"/>
                <a:cs typeface="Times New Roman" panose="02020603050405020304" pitchFamily="18" charset="0"/>
              </a:rPr>
              <a:t>. Current comparison methods are either too generic or fail to adapt to individual customer needs.</a:t>
            </a:r>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err="1">
                <a:latin typeface="Times New Roman" panose="02020603050405020304" pitchFamily="18" charset="0"/>
                <a:cs typeface="Times New Roman" panose="02020603050405020304" pitchFamily="18" charset="0"/>
              </a:rPr>
              <a:t>TariffGenie</a:t>
            </a:r>
            <a:r>
              <a:rPr lang="en-US" sz="2000" dirty="0">
                <a:latin typeface="Times New Roman" panose="02020603050405020304" pitchFamily="18" charset="0"/>
                <a:cs typeface="Times New Roman" panose="02020603050405020304" pitchFamily="18" charset="0"/>
              </a:rPr>
              <a:t> addresses this gap through an </a:t>
            </a:r>
            <a:r>
              <a:rPr lang="en-US" sz="2000" b="1" dirty="0">
                <a:latin typeface="Times New Roman" panose="02020603050405020304" pitchFamily="18" charset="0"/>
                <a:cs typeface="Times New Roman" panose="02020603050405020304" pitchFamily="18" charset="0"/>
              </a:rPr>
              <a:t>AI-powered recommendation system</a:t>
            </a:r>
            <a:r>
              <a:rPr lang="en-US" sz="2000" dirty="0">
                <a:latin typeface="Times New Roman" panose="02020603050405020304" pitchFamily="18" charset="0"/>
                <a:cs typeface="Times New Roman" panose="02020603050405020304" pitchFamily="18" charset="0"/>
              </a:rPr>
              <a:t> that leverages machine learning, data analysis, and user history to deliver personalized tariff plan suggestions. It helps users simplify choices, optimize expenses, and enhance their mobile experience.</a:t>
            </a:r>
            <a:endParaRPr lang="en-US" sz="2000" dirty="0">
              <a:latin typeface="Times New Roman" panose="02020603050405020304" pitchFamily="18" charset="0"/>
              <a:cs typeface="Times New Roman" panose="02020603050405020304" pitchFamily="18" charset="0"/>
            </a:endParaRPr>
          </a:p>
          <a:p>
            <a:pPr algn="just"/>
            <a:endParaRPr lang="en-US" sz="1600" spc="-10" dirty="0">
              <a:solidFill>
                <a:schemeClr val="tx1"/>
              </a:solidFill>
              <a:latin typeface="Times New Roman" panose="02020603050405020304" pitchFamily="18" charset="0"/>
              <a:cs typeface="Times New Roman" panose="02020603050405020304" pitchFamily="18" charset="0"/>
            </a:endParaRPr>
          </a:p>
          <a:p>
            <a:endParaRPr lang="en-US" sz="1400" spc="-10" dirty="0">
              <a:solidFill>
                <a:schemeClr val="tx1"/>
              </a:solidFill>
            </a:endParaRPr>
          </a:p>
          <a:p>
            <a:endParaRPr lang="en-US" sz="1400" spc="-10" dirty="0">
              <a:solidFill>
                <a:schemeClr val="tx1"/>
              </a:solidFill>
            </a:endParaRPr>
          </a:p>
          <a:p>
            <a:endParaRPr lang="en-US" sz="1400" spc="-10" dirty="0">
              <a:solidFill>
                <a:schemeClr val="tx1"/>
              </a:solidFill>
            </a:endParaRPr>
          </a:p>
          <a:p>
            <a:endParaRPr lang="en-US" sz="1400" spc="-10" dirty="0">
              <a:solidFill>
                <a:schemeClr val="tx1"/>
              </a:solidFill>
            </a:endParaRPr>
          </a:p>
          <a:p>
            <a:endParaRPr lang="en-US" sz="1400" spc="-10" dirty="0">
              <a:solidFill>
                <a:schemeClr val="tx1"/>
              </a:solidFill>
            </a:endParaRPr>
          </a:p>
          <a:p>
            <a:endParaRPr lang="en-US" sz="1400" spc="-10" dirty="0">
              <a:solidFill>
                <a:schemeClr val="tx1"/>
              </a:solidFill>
            </a:endParaRPr>
          </a:p>
          <a:p>
            <a:endParaRPr lang="en-US" sz="1400" spc="-10" dirty="0">
              <a:solidFill>
                <a:schemeClr val="tx1"/>
              </a:solidFill>
            </a:endParaRPr>
          </a:p>
          <a:p>
            <a:endParaRPr lang="en-US" sz="1400"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4"/>
          <p:cNvSpPr/>
          <p:nvPr/>
        </p:nvSpPr>
        <p:spPr>
          <a:xfrm>
            <a:off x="304800" y="256322"/>
            <a:ext cx="4705985" cy="485775"/>
          </a:xfrm>
          <a:custGeom>
            <a:avLst/>
            <a:gdLst/>
            <a:ahLst/>
            <a:cxnLst/>
            <a:rect l="l" t="t" r="r" b="b"/>
            <a:pathLst>
              <a:path w="4705985" h="485775">
                <a:moveTo>
                  <a:pt x="4705858" y="0"/>
                </a:moveTo>
                <a:lnTo>
                  <a:pt x="0" y="0"/>
                </a:lnTo>
                <a:lnTo>
                  <a:pt x="0" y="485444"/>
                </a:lnTo>
                <a:lnTo>
                  <a:pt x="4705858" y="485444"/>
                </a:lnTo>
                <a:lnTo>
                  <a:pt x="4705858" y="0"/>
                </a:lnTo>
                <a:close/>
              </a:path>
            </a:pathLst>
          </a:custGeom>
          <a:solidFill>
            <a:srgbClr val="05C6CC"/>
          </a:solidFill>
        </p:spPr>
        <p:txBody>
          <a:bodyPr wrap="square" lIns="0" tIns="0" rIns="0" bIns="0" rtlCol="0"/>
          <a:lstStyle/>
          <a:p>
            <a:r>
              <a:rPr lang="en-US" sz="2400" b="1" dirty="0">
                <a:latin typeface="Times New Roman" panose="02020603050405020304" pitchFamily="18" charset="0"/>
                <a:cs typeface="Times New Roman" panose="02020603050405020304" pitchFamily="18" charset="0"/>
              </a:rPr>
              <a:t>Literature survey</a:t>
            </a:r>
            <a:endParaRPr sz="2400" b="1"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7200" y="914399"/>
            <a:ext cx="5638800" cy="5687279"/>
          </a:xfrm>
          <a:prstGeom prst="rect">
            <a:avLst/>
          </a:prstGeom>
        </p:spPr>
      </p:pic>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4600" y="76200"/>
            <a:ext cx="5638800" cy="64917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1487169" y="6509105"/>
            <a:ext cx="732790" cy="132080"/>
          </a:xfrm>
          <a:prstGeom prst="rect">
            <a:avLst/>
          </a:prstGeom>
        </p:spPr>
        <p:txBody>
          <a:bodyPr vert="horz" wrap="square" lIns="0" tIns="12065" rIns="0" bIns="0" rtlCol="0">
            <a:spAutoFit/>
          </a:bodyPr>
          <a:lstStyle/>
          <a:p>
            <a:pPr marL="12700">
              <a:lnSpc>
                <a:spcPct val="100000"/>
              </a:lnSpc>
              <a:spcBef>
                <a:spcPts val="95"/>
              </a:spcBef>
            </a:pPr>
            <a:r>
              <a:rPr sz="700" dirty="0">
                <a:solidFill>
                  <a:srgbClr val="000047"/>
                </a:solidFill>
                <a:latin typeface="Arial MT"/>
                <a:cs typeface="Arial MT"/>
              </a:rPr>
              <a:t>©</a:t>
            </a:r>
            <a:r>
              <a:rPr sz="700" spc="-15" dirty="0">
                <a:solidFill>
                  <a:srgbClr val="000047"/>
                </a:solidFill>
                <a:latin typeface="Arial MT"/>
                <a:cs typeface="Arial MT"/>
              </a:rPr>
              <a:t> </a:t>
            </a:r>
            <a:r>
              <a:rPr sz="700" dirty="0">
                <a:solidFill>
                  <a:srgbClr val="000047"/>
                </a:solidFill>
                <a:latin typeface="Arial MT"/>
                <a:cs typeface="Arial MT"/>
              </a:rPr>
              <a:t>2023</a:t>
            </a:r>
            <a:r>
              <a:rPr sz="700" spc="-5" dirty="0">
                <a:solidFill>
                  <a:srgbClr val="000047"/>
                </a:solidFill>
                <a:latin typeface="Arial MT"/>
                <a:cs typeface="Arial MT"/>
              </a:rPr>
              <a:t> </a:t>
            </a:r>
            <a:r>
              <a:rPr sz="700" spc="-10" dirty="0">
                <a:solidFill>
                  <a:srgbClr val="000047"/>
                </a:solidFill>
                <a:latin typeface="Arial MT"/>
                <a:cs typeface="Arial MT"/>
              </a:rPr>
              <a:t>Cognizant</a:t>
            </a:r>
            <a:endParaRPr sz="700">
              <a:latin typeface="Arial MT"/>
              <a:cs typeface="Arial MT"/>
            </a:endParaRPr>
          </a:p>
        </p:txBody>
      </p:sp>
      <p:sp>
        <p:nvSpPr>
          <p:cNvPr id="8" name="object 4"/>
          <p:cNvSpPr txBox="1"/>
          <p:nvPr/>
        </p:nvSpPr>
        <p:spPr>
          <a:xfrm>
            <a:off x="152400" y="152400"/>
            <a:ext cx="4180840" cy="516808"/>
          </a:xfrm>
          <a:prstGeom prst="rect">
            <a:avLst/>
          </a:prstGeom>
          <a:solidFill>
            <a:srgbClr val="05C6CC"/>
          </a:solidFill>
        </p:spPr>
        <p:txBody>
          <a:bodyPr vert="horz" wrap="square" lIns="0" tIns="146050" rIns="0" bIns="0" rtlCol="0">
            <a:spAutoFit/>
          </a:bodyPr>
          <a:lstStyle/>
          <a:p>
            <a:pPr marL="91440" marR="0" lvl="0" indent="0" defTabSz="914400" eaLnBrk="1" fontAlgn="auto" latinLnBrk="0" hangingPunct="1">
              <a:lnSpc>
                <a:spcPct val="100000"/>
              </a:lnSpc>
              <a:spcBef>
                <a:spcPts val="1150"/>
              </a:spcBef>
              <a:spcAft>
                <a:spcPts val="0"/>
              </a:spcAft>
              <a:buClrTx/>
              <a:buSzTx/>
              <a:buFontTx/>
              <a:buNone/>
              <a:defRPr/>
            </a:pPr>
            <a:r>
              <a:rPr kumimoji="0" lang="en-US" sz="2400" b="1" i="0" u="none" strike="noStrike" kern="0" cap="none" spc="0" normalizeH="0" baseline="0" noProof="0" dirty="0">
                <a:ln>
                  <a:noFill/>
                </a:ln>
                <a:solidFill>
                  <a:sysClr val="windowText" lastClr="000000"/>
                </a:solidFill>
                <a:effectLst/>
                <a:uLnTx/>
                <a:uFillTx/>
                <a:latin typeface="Times New Roman" panose="02020603050405020304" pitchFamily="18" charset="0"/>
                <a:ea typeface="+mj-ea"/>
                <a:cs typeface="Times New Roman" panose="02020603050405020304" pitchFamily="18" charset="0"/>
              </a:rPr>
              <a:t>SYSTEM </a:t>
            </a:r>
            <a:r>
              <a:rPr lang="en-IN" sz="2400" b="1" dirty="0">
                <a:latin typeface="Times New Roman" panose="02020603050405020304" pitchFamily="18" charset="0"/>
                <a:cs typeface="Times New Roman" panose="02020603050405020304" pitchFamily="18" charset="0"/>
              </a:rPr>
              <a:t>ARCHITECTURE</a:t>
            </a:r>
            <a:endParaRPr kumimoji="0" lang="en-US" sz="2400" b="1" i="0" u="none" strike="noStrike" kern="0" cap="none" spc="0" normalizeH="0" baseline="0" noProof="0" dirty="0">
              <a:ln>
                <a:noFill/>
              </a:ln>
              <a:solidFill>
                <a:sysClr val="windowText" lastClr="000000"/>
              </a:solidFill>
              <a:effectLst/>
              <a:uLnTx/>
              <a:uFillTx/>
              <a:latin typeface="Times New Roman" panose="02020603050405020304" pitchFamily="18" charset="0"/>
              <a:ea typeface="+mj-ea"/>
              <a:cs typeface="Times New Roman" panose="02020603050405020304" pitchFamily="18" charset="0"/>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514601" y="985496"/>
            <a:ext cx="6577430" cy="541530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1" cstate="print"/>
          <a:stretch>
            <a:fillRect/>
          </a:stretch>
        </p:blipFill>
        <p:spPr>
          <a:xfrm>
            <a:off x="9829800" y="-3"/>
            <a:ext cx="2819400" cy="6858003"/>
          </a:xfrm>
          <a:prstGeom prst="rect">
            <a:avLst/>
          </a:prstGeom>
        </p:spPr>
      </p:pic>
      <p:sp>
        <p:nvSpPr>
          <p:cNvPr id="3" name="object 3"/>
          <p:cNvSpPr txBox="1"/>
          <p:nvPr/>
        </p:nvSpPr>
        <p:spPr>
          <a:xfrm>
            <a:off x="1029716" y="6509105"/>
            <a:ext cx="732790" cy="119905"/>
          </a:xfrm>
          <a:prstGeom prst="rect">
            <a:avLst/>
          </a:prstGeom>
        </p:spPr>
        <p:txBody>
          <a:bodyPr vert="horz" wrap="square" lIns="0" tIns="12065" rIns="0" bIns="0" rtlCol="0">
            <a:spAutoFit/>
          </a:bodyPr>
          <a:lstStyle/>
          <a:p>
            <a:pPr marL="12700">
              <a:lnSpc>
                <a:spcPct val="100000"/>
              </a:lnSpc>
              <a:spcBef>
                <a:spcPts val="95"/>
              </a:spcBef>
            </a:pPr>
            <a:r>
              <a:rPr sz="700">
                <a:solidFill>
                  <a:srgbClr val="000047"/>
                </a:solidFill>
                <a:latin typeface="Arial MT"/>
                <a:cs typeface="Arial MT"/>
              </a:rPr>
              <a:t>©</a:t>
            </a:r>
            <a:r>
              <a:rPr sz="700" spc="-15">
                <a:solidFill>
                  <a:srgbClr val="000047"/>
                </a:solidFill>
                <a:latin typeface="Arial MT"/>
                <a:cs typeface="Arial MT"/>
              </a:rPr>
              <a:t> </a:t>
            </a:r>
            <a:r>
              <a:rPr sz="700">
                <a:solidFill>
                  <a:srgbClr val="000047"/>
                </a:solidFill>
                <a:latin typeface="Arial MT"/>
                <a:cs typeface="Arial MT"/>
              </a:rPr>
              <a:t>202</a:t>
            </a:r>
            <a:r>
              <a:rPr lang="en-US" sz="700" dirty="0">
                <a:solidFill>
                  <a:srgbClr val="000047"/>
                </a:solidFill>
                <a:latin typeface="Arial MT"/>
                <a:cs typeface="Arial MT"/>
              </a:rPr>
              <a:t>5</a:t>
            </a:r>
            <a:r>
              <a:rPr sz="700" spc="-5">
                <a:solidFill>
                  <a:srgbClr val="000047"/>
                </a:solidFill>
                <a:latin typeface="Arial MT"/>
                <a:cs typeface="Arial MT"/>
              </a:rPr>
              <a:t> </a:t>
            </a:r>
            <a:r>
              <a:rPr sz="700" spc="-10">
                <a:solidFill>
                  <a:srgbClr val="000047"/>
                </a:solidFill>
                <a:latin typeface="Arial MT"/>
                <a:cs typeface="Arial MT"/>
              </a:rPr>
              <a:t>Cognizant</a:t>
            </a:r>
            <a:endParaRPr sz="700">
              <a:latin typeface="Arial MT"/>
              <a:cs typeface="Arial MT"/>
            </a:endParaRPr>
          </a:p>
        </p:txBody>
      </p:sp>
      <p:sp>
        <p:nvSpPr>
          <p:cNvPr id="4" name="object 4"/>
          <p:cNvSpPr txBox="1"/>
          <p:nvPr/>
        </p:nvSpPr>
        <p:spPr>
          <a:xfrm>
            <a:off x="444500" y="6509715"/>
            <a:ext cx="123189" cy="119905"/>
          </a:xfrm>
          <a:prstGeom prst="rect">
            <a:avLst/>
          </a:prstGeom>
        </p:spPr>
        <p:txBody>
          <a:bodyPr vert="horz" wrap="square" lIns="0" tIns="12065" rIns="0" bIns="0" rtlCol="0">
            <a:spAutoFit/>
          </a:bodyPr>
          <a:lstStyle/>
          <a:p>
            <a:pPr marL="12700">
              <a:lnSpc>
                <a:spcPct val="100000"/>
              </a:lnSpc>
              <a:spcBef>
                <a:spcPts val="95"/>
              </a:spcBef>
            </a:pPr>
            <a:r>
              <a:rPr sz="700" spc="-25">
                <a:solidFill>
                  <a:srgbClr val="000047"/>
                </a:solidFill>
                <a:latin typeface="Arial MT"/>
                <a:cs typeface="Arial MT"/>
              </a:rPr>
              <a:t>1</a:t>
            </a:r>
            <a:endParaRPr sz="700">
              <a:latin typeface="Arial MT"/>
              <a:cs typeface="Arial MT"/>
            </a:endParaRPr>
          </a:p>
        </p:txBody>
      </p:sp>
      <p:sp>
        <p:nvSpPr>
          <p:cNvPr id="6" name="Rectangle 5"/>
          <p:cNvSpPr/>
          <p:nvPr/>
        </p:nvSpPr>
        <p:spPr>
          <a:xfrm>
            <a:off x="0" y="4191000"/>
            <a:ext cx="10287000" cy="1569660"/>
          </a:xfrm>
          <a:prstGeom prst="rect">
            <a:avLst/>
          </a:prstGeom>
        </p:spPr>
        <p:txBody>
          <a:bodyPr wrap="square">
            <a:spAutoFit/>
          </a:bodyPr>
          <a:lstStyle/>
          <a:p>
            <a:pPr algn="just"/>
            <a:endParaRPr lang="en-US" sz="1600" dirty="0"/>
          </a:p>
          <a:p>
            <a:pPr algn="just"/>
            <a:endParaRPr lang="en-US" sz="1600" dirty="0">
              <a:latin typeface="Times New Roman" panose="02020603050405020304" pitchFamily="18" charset="0"/>
              <a:cs typeface="Times New Roman" panose="02020603050405020304" pitchFamily="18" charset="0"/>
            </a:endParaRPr>
          </a:p>
          <a:p>
            <a:endParaRPr lang="en-US" sz="1600" dirty="0"/>
          </a:p>
          <a:p>
            <a:endParaRPr lang="en-US" sz="1600" dirty="0"/>
          </a:p>
          <a:p>
            <a:endParaRPr lang="en-US" sz="1600" dirty="0"/>
          </a:p>
          <a:p>
            <a:endParaRPr lang="en-US" sz="1600" dirty="0"/>
          </a:p>
        </p:txBody>
      </p:sp>
      <p:sp>
        <p:nvSpPr>
          <p:cNvPr id="9" name="object 4"/>
          <p:cNvSpPr txBox="1"/>
          <p:nvPr/>
        </p:nvSpPr>
        <p:spPr>
          <a:xfrm>
            <a:off x="444500" y="228380"/>
            <a:ext cx="4333240" cy="516808"/>
          </a:xfrm>
          <a:prstGeom prst="rect">
            <a:avLst/>
          </a:prstGeom>
          <a:solidFill>
            <a:srgbClr val="05C6CC"/>
          </a:solidFill>
        </p:spPr>
        <p:txBody>
          <a:bodyPr vert="horz" wrap="square" lIns="0" tIns="146050" rIns="0" bIns="0" rtlCol="0">
            <a:spAutoFit/>
          </a:bodyPr>
          <a:lstStyle/>
          <a:p>
            <a:pPr marL="91440" marR="0" lvl="0" indent="0" defTabSz="914400" eaLnBrk="1" fontAlgn="auto" latinLnBrk="0" hangingPunct="1">
              <a:lnSpc>
                <a:spcPct val="100000"/>
              </a:lnSpc>
              <a:spcBef>
                <a:spcPts val="1150"/>
              </a:spcBef>
              <a:spcAft>
                <a:spcPts val="0"/>
              </a:spcAft>
              <a:buClrTx/>
              <a:buSzTx/>
              <a:buFontTx/>
              <a:buNone/>
              <a:defRPr/>
            </a:pPr>
            <a:r>
              <a:rPr lang="en-IN" sz="2400" b="1" dirty="0">
                <a:latin typeface="Times New Roman" panose="02020603050405020304" pitchFamily="18" charset="0"/>
                <a:cs typeface="Times New Roman" panose="02020603050405020304" pitchFamily="18" charset="0"/>
              </a:rPr>
              <a:t>METHODOLOGY</a:t>
            </a:r>
            <a:endParaRPr kumimoji="0" lang="en-US" sz="2400" b="1" i="0" u="none" strike="noStrike" kern="0" cap="none" spc="0" normalizeH="0" baseline="0" noProof="0" dirty="0">
              <a:ln>
                <a:noFill/>
              </a:ln>
              <a:solidFill>
                <a:schemeClr val="tx1"/>
              </a:solidFill>
              <a:effectLst/>
              <a:uLnTx/>
              <a:uFillTx/>
              <a:latin typeface="Times New Roman" panose="02020603050405020304" pitchFamily="18" charset="0"/>
              <a:ea typeface="+mj-ea"/>
              <a:cs typeface="Times New Roman" panose="02020603050405020304" pitchFamily="18" charset="0"/>
            </a:endParaRPr>
          </a:p>
        </p:txBody>
      </p:sp>
      <p:sp>
        <p:nvSpPr>
          <p:cNvPr id="8" name="TextBox 7"/>
          <p:cNvSpPr txBox="1"/>
          <p:nvPr/>
        </p:nvSpPr>
        <p:spPr>
          <a:xfrm>
            <a:off x="784543" y="1482863"/>
            <a:ext cx="10569257" cy="4093428"/>
          </a:xfrm>
          <a:prstGeom prst="rect">
            <a:avLst/>
          </a:prstGeom>
          <a:noFill/>
        </p:spPr>
        <p:txBody>
          <a:bodyPr wrap="square">
            <a:spAutoFit/>
          </a:bodyPr>
          <a:lstStyle/>
          <a:p>
            <a:pPr algn="just">
              <a:buNone/>
            </a:pPr>
            <a:r>
              <a:rPr lang="en-US" sz="2000" dirty="0">
                <a:latin typeface="Times New Roman" panose="02020603050405020304" pitchFamily="18" charset="0"/>
                <a:cs typeface="Times New Roman" panose="02020603050405020304" pitchFamily="18" charset="0"/>
              </a:rPr>
              <a:t>The project follows a data-driven approach, beginning with the collection of customer history and preference data. This data undergoes preprocessing techniques such as cleaning, normalization, and feature engineering to ensure high-quality inputs.</a:t>
            </a:r>
            <a:endParaRPr lang="en-US" sz="2000" dirty="0">
              <a:latin typeface="Times New Roman" panose="02020603050405020304" pitchFamily="18" charset="0"/>
              <a:cs typeface="Times New Roman" panose="02020603050405020304" pitchFamily="18" charset="0"/>
            </a:endParaRPr>
          </a:p>
          <a:p>
            <a:pPr algn="just">
              <a:buNone/>
            </a:pPr>
            <a:r>
              <a:rPr lang="en-US" sz="2000" dirty="0">
                <a:latin typeface="Times New Roman" panose="02020603050405020304" pitchFamily="18" charset="0"/>
                <a:cs typeface="Times New Roman" panose="02020603050405020304" pitchFamily="18" charset="0"/>
              </a:rPr>
              <a:t>Next, K-Means clustering is applied to group users with similar usage patterns. This segmentation enables the design of customized tariff plans that are more relevant and cost-effective.</a:t>
            </a:r>
            <a:endParaRPr lang="en-US" sz="2000" dirty="0">
              <a:latin typeface="Times New Roman" panose="02020603050405020304" pitchFamily="18" charset="0"/>
              <a:cs typeface="Times New Roman" panose="02020603050405020304" pitchFamily="18" charset="0"/>
            </a:endParaRPr>
          </a:p>
          <a:p>
            <a:pPr algn="just">
              <a:buNone/>
            </a:pPr>
            <a:r>
              <a:rPr lang="en-US" sz="2000" dirty="0">
                <a:latin typeface="Times New Roman" panose="02020603050405020304" pitchFamily="18" charset="0"/>
                <a:cs typeface="Times New Roman" panose="02020603050405020304" pitchFamily="18" charset="0"/>
              </a:rPr>
              <a:t>To provide accurate recommendations, a </a:t>
            </a:r>
            <a:r>
              <a:rPr lang="en-US" sz="2000" dirty="0" err="1">
                <a:latin typeface="Times New Roman" panose="02020603050405020304" pitchFamily="18" charset="0"/>
                <a:cs typeface="Times New Roman" panose="02020603050405020304" pitchFamily="18" charset="0"/>
              </a:rPr>
              <a:t>LightGBM</a:t>
            </a:r>
            <a:r>
              <a:rPr lang="en-US" sz="2000" dirty="0">
                <a:latin typeface="Times New Roman" panose="02020603050405020304" pitchFamily="18" charset="0"/>
                <a:cs typeface="Times New Roman" panose="02020603050405020304" pitchFamily="18" charset="0"/>
              </a:rPr>
              <a:t> model is trained on the processed datasets. This hybrid approach ensures that each user receives the top three most suitable plans, balancing accuracy with personalization.</a:t>
            </a:r>
            <a:endParaRPr lang="en-US" sz="2000" dirty="0">
              <a:latin typeface="Times New Roman" panose="02020603050405020304" pitchFamily="18" charset="0"/>
              <a:cs typeface="Times New Roman" panose="02020603050405020304" pitchFamily="18" charset="0"/>
            </a:endParaRPr>
          </a:p>
          <a:p>
            <a:pPr algn="just">
              <a:buNone/>
            </a:pPr>
            <a:r>
              <a:rPr lang="en-US" sz="2000" dirty="0">
                <a:latin typeface="Times New Roman" panose="02020603050405020304" pitchFamily="18" charset="0"/>
                <a:cs typeface="Times New Roman" panose="02020603050405020304" pitchFamily="18" charset="0"/>
              </a:rPr>
              <a:t>Finally, the trained ML models are integrated into a full-stack web application. This system offers real-time plan recommendations, comparison dashboards, and interactive user interfaces, along with advanced features such as a data marketplace and network analysis. These features not only enhance customer experience but also support telecom providers in retention, revenue growth, and transparency.</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1029716" y="6509105"/>
            <a:ext cx="732790" cy="132080"/>
          </a:xfrm>
          <a:prstGeom prst="rect">
            <a:avLst/>
          </a:prstGeom>
        </p:spPr>
        <p:txBody>
          <a:bodyPr vert="horz" wrap="square" lIns="0" tIns="12065" rIns="0" bIns="0" rtlCol="0">
            <a:spAutoFit/>
          </a:bodyPr>
          <a:lstStyle/>
          <a:p>
            <a:pPr marL="12700">
              <a:lnSpc>
                <a:spcPct val="100000"/>
              </a:lnSpc>
              <a:spcBef>
                <a:spcPts val="95"/>
              </a:spcBef>
            </a:pPr>
            <a:r>
              <a:rPr sz="700" dirty="0">
                <a:solidFill>
                  <a:srgbClr val="000047"/>
                </a:solidFill>
                <a:latin typeface="Arial MT"/>
                <a:cs typeface="Arial MT"/>
              </a:rPr>
              <a:t>©</a:t>
            </a:r>
            <a:r>
              <a:rPr sz="700" spc="-15" dirty="0">
                <a:solidFill>
                  <a:srgbClr val="000047"/>
                </a:solidFill>
                <a:latin typeface="Arial MT"/>
                <a:cs typeface="Arial MT"/>
              </a:rPr>
              <a:t> </a:t>
            </a:r>
            <a:r>
              <a:rPr sz="700" dirty="0">
                <a:solidFill>
                  <a:srgbClr val="000047"/>
                </a:solidFill>
                <a:latin typeface="Arial MT"/>
                <a:cs typeface="Arial MT"/>
              </a:rPr>
              <a:t>2024</a:t>
            </a:r>
            <a:r>
              <a:rPr sz="700" spc="-5" dirty="0">
                <a:solidFill>
                  <a:srgbClr val="000047"/>
                </a:solidFill>
                <a:latin typeface="Arial MT"/>
                <a:cs typeface="Arial MT"/>
              </a:rPr>
              <a:t> </a:t>
            </a:r>
            <a:r>
              <a:rPr sz="700" spc="-10" dirty="0">
                <a:solidFill>
                  <a:srgbClr val="000047"/>
                </a:solidFill>
                <a:latin typeface="Arial MT"/>
                <a:cs typeface="Arial MT"/>
              </a:rPr>
              <a:t>Cognizant</a:t>
            </a:r>
            <a:endParaRPr sz="700">
              <a:latin typeface="Arial MT"/>
              <a:cs typeface="Arial MT"/>
            </a:endParaRPr>
          </a:p>
        </p:txBody>
      </p:sp>
      <p:sp>
        <p:nvSpPr>
          <p:cNvPr id="3" name="object 3"/>
          <p:cNvSpPr txBox="1"/>
          <p:nvPr/>
        </p:nvSpPr>
        <p:spPr>
          <a:xfrm>
            <a:off x="444500" y="6509715"/>
            <a:ext cx="74930" cy="132080"/>
          </a:xfrm>
          <a:prstGeom prst="rect">
            <a:avLst/>
          </a:prstGeom>
        </p:spPr>
        <p:txBody>
          <a:bodyPr vert="horz" wrap="square" lIns="0" tIns="12065" rIns="0" bIns="0" rtlCol="0">
            <a:spAutoFit/>
          </a:bodyPr>
          <a:lstStyle/>
          <a:p>
            <a:pPr marL="12700">
              <a:lnSpc>
                <a:spcPct val="100000"/>
              </a:lnSpc>
              <a:spcBef>
                <a:spcPts val="95"/>
              </a:spcBef>
            </a:pPr>
            <a:r>
              <a:rPr sz="700" spc="-50" dirty="0">
                <a:solidFill>
                  <a:srgbClr val="000047"/>
                </a:solidFill>
                <a:latin typeface="Arial MT"/>
                <a:cs typeface="Arial MT"/>
              </a:rPr>
              <a:t>5</a:t>
            </a:r>
            <a:endParaRPr sz="700">
              <a:latin typeface="Arial MT"/>
              <a:cs typeface="Arial MT"/>
            </a:endParaRPr>
          </a:p>
        </p:txBody>
      </p:sp>
      <p:sp>
        <p:nvSpPr>
          <p:cNvPr id="4" name="object 4"/>
          <p:cNvSpPr txBox="1">
            <a:spLocks noGrp="1"/>
          </p:cNvSpPr>
          <p:nvPr>
            <p:ph type="title"/>
          </p:nvPr>
        </p:nvSpPr>
        <p:spPr>
          <a:xfrm>
            <a:off x="0" y="257276"/>
            <a:ext cx="4180840" cy="516808"/>
          </a:xfrm>
          <a:prstGeom prst="rect">
            <a:avLst/>
          </a:prstGeom>
          <a:solidFill>
            <a:srgbClr val="05C6CC"/>
          </a:solidFill>
        </p:spPr>
        <p:txBody>
          <a:bodyPr vert="horz" wrap="square" lIns="0" tIns="146050" rIns="0" bIns="0" rtlCol="0">
            <a:spAutoFit/>
          </a:bodyPr>
          <a:lstStyle/>
          <a:p>
            <a:r>
              <a:rPr lang="en-IN" sz="2400" dirty="0">
                <a:solidFill>
                  <a:schemeClr val="tx1"/>
                </a:solidFill>
              </a:rPr>
              <a:t>TECHNOLOGY STACK</a:t>
            </a:r>
            <a:endParaRPr sz="2400" dirty="0">
              <a:solidFill>
                <a:schemeClr val="tx1"/>
              </a:solidFill>
              <a:latin typeface="Times New Roman" panose="02020603050405020304" pitchFamily="18" charset="0"/>
              <a:cs typeface="Times New Roman" panose="02020603050405020304" pitchFamily="18" charset="0"/>
            </a:endParaRPr>
          </a:p>
        </p:txBody>
      </p:sp>
      <p:sp>
        <p:nvSpPr>
          <p:cNvPr id="11265" name="Rectangle 1"/>
          <p:cNvSpPr>
            <a:spLocks noChangeArrowheads="1"/>
          </p:cNvSpPr>
          <p:nvPr/>
        </p:nvSpPr>
        <p:spPr bwMode="auto">
          <a:xfrm>
            <a:off x="152400" y="2751620"/>
            <a:ext cx="11734800" cy="1209772"/>
          </a:xfrm>
          <a:prstGeom prst="rect">
            <a:avLst/>
          </a:prstGeom>
          <a:noFill/>
          <a:ln w="9525">
            <a:noFill/>
            <a:miter lim="800000"/>
          </a:ln>
          <a:effectLst/>
        </p:spPr>
        <p:txBody>
          <a:bodyPr vert="horz" wrap="square" lIns="82524" tIns="146004" rIns="0" bIns="0" numCol="1" anchor="ctr" anchorCtr="0" compatLnSpc="1">
            <a:spAutoFit/>
          </a:bodyPr>
          <a:lstStyle/>
          <a:p>
            <a:pPr marL="0" marR="0" lvl="0" indent="0" algn="l" defTabSz="914400" rtl="0" eaLnBrk="0" fontAlgn="base" latinLnBrk="0" hangingPunct="0">
              <a:lnSpc>
                <a:spcPct val="150000"/>
              </a:lnSpc>
              <a:spcBef>
                <a:spcPct val="0"/>
              </a:spcBef>
              <a:spcAft>
                <a:spcPct val="0"/>
              </a:spcAft>
              <a:buClrTx/>
              <a:buSzTx/>
              <a:tabLst>
                <a:tab pos="387350" algn="l"/>
              </a:tabLst>
            </a:pPr>
            <a:endParaRPr lang="en-US" sz="1600" dirty="0">
              <a:solidFill>
                <a:srgbClr val="1B1B1C"/>
              </a:solidFill>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tab pos="387350" algn="l"/>
              </a:tabLst>
            </a:pPr>
            <a:endParaRPr kumimoji="0" lang="en-US" sz="1600" b="0" i="0" u="none" strike="noStrike" cap="none" normalizeH="0" baseline="0" dirty="0">
              <a:ln>
                <a:noFill/>
              </a:ln>
              <a:solidFill>
                <a:srgbClr val="1B1B1C"/>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tab pos="387350" algn="l"/>
              </a:tabLst>
            </a:pPr>
            <a:endParaRPr lang="en-US" sz="1600" dirty="0">
              <a:solidFill>
                <a:srgbClr val="1B1B1C"/>
              </a:solidFill>
              <a:latin typeface="Arial" panose="020B0604020202020204" pitchFamily="34" charset="0"/>
              <a:cs typeface="Arial" panose="020B0604020202020204" pitchFamily="34" charset="0"/>
            </a:endParaRPr>
          </a:p>
        </p:txBody>
      </p:sp>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390258" y="1066800"/>
            <a:ext cx="7411484" cy="50292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1" cstate="print"/>
          <a:stretch>
            <a:fillRect/>
          </a:stretch>
        </p:blipFill>
        <p:spPr>
          <a:xfrm>
            <a:off x="10896600" y="-3"/>
            <a:ext cx="1295400" cy="6858003"/>
          </a:xfrm>
          <a:prstGeom prst="rect">
            <a:avLst/>
          </a:prstGeom>
        </p:spPr>
      </p:pic>
      <p:sp>
        <p:nvSpPr>
          <p:cNvPr id="3" name="object 3"/>
          <p:cNvSpPr txBox="1">
            <a:spLocks noGrp="1"/>
          </p:cNvSpPr>
          <p:nvPr>
            <p:ph type="title"/>
          </p:nvPr>
        </p:nvSpPr>
        <p:spPr>
          <a:xfrm>
            <a:off x="0" y="-29210"/>
            <a:ext cx="12192000" cy="474489"/>
          </a:xfrm>
          <a:prstGeom prst="rect">
            <a:avLst/>
          </a:prstGeom>
        </p:spPr>
        <p:txBody>
          <a:bodyPr vert="horz" wrap="square" lIns="0" tIns="12700" rIns="0" bIns="0" rtlCol="0">
            <a:spAutoFit/>
          </a:bodyPr>
          <a:lstStyle/>
          <a:p>
            <a:pPr marL="4196715">
              <a:lnSpc>
                <a:spcPct val="100000"/>
              </a:lnSpc>
              <a:spcBef>
                <a:spcPts val="100"/>
              </a:spcBef>
            </a:pPr>
            <a:r>
              <a:rPr sz="3000" dirty="0">
                <a:solidFill>
                  <a:srgbClr val="000047"/>
                </a:solidFill>
                <a:latin typeface="Times New Roman" panose="02020603050405020304" pitchFamily="18" charset="0"/>
                <a:cs typeface="Times New Roman" panose="02020603050405020304" pitchFamily="18" charset="0"/>
              </a:rPr>
              <a:t>User</a:t>
            </a:r>
            <a:r>
              <a:rPr sz="3000" spc="-35" dirty="0">
                <a:solidFill>
                  <a:srgbClr val="000047"/>
                </a:solidFill>
                <a:latin typeface="Times New Roman" panose="02020603050405020304" pitchFamily="18" charset="0"/>
                <a:cs typeface="Times New Roman" panose="02020603050405020304" pitchFamily="18" charset="0"/>
              </a:rPr>
              <a:t> </a:t>
            </a:r>
            <a:r>
              <a:rPr sz="3000" spc="-10" dirty="0">
                <a:solidFill>
                  <a:srgbClr val="000047"/>
                </a:solidFill>
                <a:latin typeface="Times New Roman" panose="02020603050405020304" pitchFamily="18" charset="0"/>
                <a:cs typeface="Times New Roman" panose="02020603050405020304" pitchFamily="18" charset="0"/>
              </a:rPr>
              <a:t>Interface</a:t>
            </a:r>
            <a:endParaRPr sz="3000">
              <a:latin typeface="Times New Roman" panose="02020603050405020304" pitchFamily="18" charset="0"/>
              <a:cs typeface="Times New Roman" panose="02020603050405020304" pitchFamily="18" charset="0"/>
            </a:endParaRPr>
          </a:p>
        </p:txBody>
      </p:sp>
      <p:sp>
        <p:nvSpPr>
          <p:cNvPr id="4" name="object 4"/>
          <p:cNvSpPr txBox="1"/>
          <p:nvPr/>
        </p:nvSpPr>
        <p:spPr>
          <a:xfrm>
            <a:off x="1029716" y="6509105"/>
            <a:ext cx="732790" cy="119905"/>
          </a:xfrm>
          <a:prstGeom prst="rect">
            <a:avLst/>
          </a:prstGeom>
        </p:spPr>
        <p:txBody>
          <a:bodyPr vert="horz" wrap="square" lIns="0" tIns="12065" rIns="0" bIns="0" rtlCol="0">
            <a:spAutoFit/>
          </a:bodyPr>
          <a:lstStyle/>
          <a:p>
            <a:pPr marL="12700">
              <a:lnSpc>
                <a:spcPct val="100000"/>
              </a:lnSpc>
              <a:spcBef>
                <a:spcPts val="95"/>
              </a:spcBef>
            </a:pPr>
            <a:r>
              <a:rPr sz="700">
                <a:solidFill>
                  <a:srgbClr val="000047"/>
                </a:solidFill>
                <a:latin typeface="Arial MT"/>
                <a:cs typeface="Arial MT"/>
              </a:rPr>
              <a:t>©</a:t>
            </a:r>
            <a:r>
              <a:rPr sz="700" spc="-15">
                <a:solidFill>
                  <a:srgbClr val="000047"/>
                </a:solidFill>
                <a:latin typeface="Arial MT"/>
                <a:cs typeface="Arial MT"/>
              </a:rPr>
              <a:t> </a:t>
            </a:r>
            <a:r>
              <a:rPr sz="700">
                <a:solidFill>
                  <a:srgbClr val="000047"/>
                </a:solidFill>
                <a:latin typeface="Arial MT"/>
                <a:cs typeface="Arial MT"/>
              </a:rPr>
              <a:t>202</a:t>
            </a:r>
            <a:r>
              <a:rPr lang="en-US" sz="700" dirty="0">
                <a:solidFill>
                  <a:srgbClr val="000047"/>
                </a:solidFill>
                <a:latin typeface="Arial MT"/>
                <a:cs typeface="Arial MT"/>
              </a:rPr>
              <a:t>5 </a:t>
            </a:r>
            <a:r>
              <a:rPr sz="700" spc="-10">
                <a:solidFill>
                  <a:srgbClr val="000047"/>
                </a:solidFill>
                <a:latin typeface="Arial MT"/>
                <a:cs typeface="Arial MT"/>
              </a:rPr>
              <a:t>Cognizant</a:t>
            </a:r>
            <a:endParaRPr sz="700">
              <a:latin typeface="Arial MT"/>
              <a:cs typeface="Arial MT"/>
            </a:endParaRPr>
          </a:p>
        </p:txBody>
      </p:sp>
      <p:sp>
        <p:nvSpPr>
          <p:cNvPr id="5" name="object 5"/>
          <p:cNvSpPr txBox="1"/>
          <p:nvPr/>
        </p:nvSpPr>
        <p:spPr>
          <a:xfrm>
            <a:off x="444500" y="6509715"/>
            <a:ext cx="123189" cy="119905"/>
          </a:xfrm>
          <a:prstGeom prst="rect">
            <a:avLst/>
          </a:prstGeom>
        </p:spPr>
        <p:txBody>
          <a:bodyPr vert="horz" wrap="square" lIns="0" tIns="12065" rIns="0" bIns="0" rtlCol="0">
            <a:spAutoFit/>
          </a:bodyPr>
          <a:lstStyle/>
          <a:p>
            <a:pPr marL="12700">
              <a:lnSpc>
                <a:spcPct val="100000"/>
              </a:lnSpc>
              <a:spcBef>
                <a:spcPts val="95"/>
              </a:spcBef>
            </a:pPr>
            <a:r>
              <a:rPr sz="700" spc="-25">
                <a:solidFill>
                  <a:srgbClr val="000047"/>
                </a:solidFill>
                <a:latin typeface="Arial MT"/>
                <a:cs typeface="Arial MT"/>
              </a:rPr>
              <a:t>1</a:t>
            </a:r>
            <a:r>
              <a:rPr lang="en-US" sz="700" spc="-25" dirty="0">
                <a:solidFill>
                  <a:srgbClr val="000047"/>
                </a:solidFill>
                <a:latin typeface="Arial MT"/>
                <a:cs typeface="Arial MT"/>
              </a:rPr>
              <a:t>1</a:t>
            </a:r>
            <a:endParaRPr sz="700">
              <a:latin typeface="Arial MT"/>
              <a:cs typeface="Arial MT"/>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9400" y="838200"/>
            <a:ext cx="5071109" cy="2667000"/>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3890" y="876300"/>
            <a:ext cx="5071109" cy="2628900"/>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76600" y="4038600"/>
            <a:ext cx="5181600" cy="28194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7049</Words>
  <Application>WPS Presentation</Application>
  <PresentationFormat>Widescreen</PresentationFormat>
  <Paragraphs>163</Paragraphs>
  <Slides>16</Slides>
  <Notes>0</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16</vt:i4>
      </vt:variant>
    </vt:vector>
  </HeadingPairs>
  <TitlesOfParts>
    <vt:vector size="30" baseType="lpstr">
      <vt:lpstr>Arial</vt:lpstr>
      <vt:lpstr>SimSun</vt:lpstr>
      <vt:lpstr>Wingdings</vt:lpstr>
      <vt:lpstr>Arial</vt:lpstr>
      <vt:lpstr>Arial MT</vt:lpstr>
      <vt:lpstr>Times New Roman</vt:lpstr>
      <vt:lpstr>Montserrat-ExtraBold</vt:lpstr>
      <vt:lpstr>Segoe Print</vt:lpstr>
      <vt:lpstr>Montserrat</vt:lpstr>
      <vt:lpstr>Montserrat-Bold</vt:lpstr>
      <vt:lpstr>Calibri</vt:lpstr>
      <vt:lpstr>Microsoft YaHei</vt:lpstr>
      <vt:lpstr>Arial Unicode MS</vt:lpstr>
      <vt:lpstr>Office Theme</vt:lpstr>
      <vt:lpstr> Team Name: Team A3</vt:lpstr>
      <vt:lpstr>Problem statement Price plan  Recommendation </vt:lpstr>
      <vt:lpstr>PowerPoint 演示文稿</vt:lpstr>
      <vt:lpstr>PowerPoint 演示文稿</vt:lpstr>
      <vt:lpstr>PowerPoint 演示文稿</vt:lpstr>
      <vt:lpstr>PowerPoint 演示文稿</vt:lpstr>
      <vt:lpstr>PowerPoint 演示文稿</vt:lpstr>
      <vt:lpstr>TECHNOLOGY STACK</vt:lpstr>
      <vt:lpstr>User Interface</vt:lpstr>
      <vt:lpstr>PowerPoint 演示文稿</vt:lpstr>
      <vt:lpstr>PowerPoint 演示文稿</vt:lpstr>
      <vt:lpstr>  PowerBi</vt:lpstr>
      <vt:lpstr>    RESULT</vt:lpstr>
      <vt:lpstr>   Conclusion</vt:lpstr>
      <vt:lpstr>   Future Scope </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 Placement Presentation</dc:title>
  <dc:creator>Kumar Dey, Sandip (Cognizant)</dc:creator>
  <cp:lastModifiedBy>Khushi</cp:lastModifiedBy>
  <cp:revision>41</cp:revision>
  <dcterms:created xsi:type="dcterms:W3CDTF">2025-09-15T19:59:00Z</dcterms:created>
  <dcterms:modified xsi:type="dcterms:W3CDTF">2025-09-17T05:10:47Z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2025-09-09T05:30:00Z</vt:filetime>
  </property>
  <property fmtid="{D5CDD505-2E9C-101B-9397-08002B2CF9AE}" pid="3" name="Creator">
    <vt:lpwstr>Microsoft® PowerPoint® for Microsoft 365</vt:lpwstr>
  </property>
  <property fmtid="{D5CDD505-2E9C-101B-9397-08002B2CF9AE}" pid="4" name="LastSaved">
    <vt:filetime>2025-09-15T05:30:00Z</vt:filetime>
  </property>
  <property fmtid="{D5CDD505-2E9C-101B-9397-08002B2CF9AE}" pid="5" name="Producer">
    <vt:lpwstr>Microsoft® PowerPoint® for Microsoft 365</vt:lpwstr>
  </property>
  <property fmtid="{D5CDD505-2E9C-101B-9397-08002B2CF9AE}" pid="6" name="ICV">
    <vt:lpwstr>35240235D3B643249372E2B20206B24E_12</vt:lpwstr>
  </property>
  <property fmtid="{D5CDD505-2E9C-101B-9397-08002B2CF9AE}" pid="7" name="KSOProductBuildVer">
    <vt:lpwstr>1033-12.2.0.22549</vt:lpwstr>
  </property>
</Properties>
</file>